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28" r:id="rId2"/>
    <p:sldId id="339" r:id="rId3"/>
    <p:sldId id="330" r:id="rId4"/>
    <p:sldId id="331" r:id="rId5"/>
    <p:sldId id="332" r:id="rId6"/>
    <p:sldId id="333" r:id="rId7"/>
    <p:sldId id="380" r:id="rId8"/>
    <p:sldId id="381" r:id="rId9"/>
    <p:sldId id="382" r:id="rId10"/>
    <p:sldId id="373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40" r:id="rId23"/>
    <p:sldId id="341" r:id="rId24"/>
    <p:sldId id="343" r:id="rId25"/>
    <p:sldId id="342" r:id="rId26"/>
    <p:sldId id="344" r:id="rId27"/>
    <p:sldId id="345" r:id="rId28"/>
    <p:sldId id="346" r:id="rId29"/>
    <p:sldId id="348" r:id="rId30"/>
    <p:sldId id="347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70" r:id="rId41"/>
    <p:sldId id="358" r:id="rId42"/>
    <p:sldId id="359" r:id="rId43"/>
    <p:sldId id="360" r:id="rId44"/>
    <p:sldId id="361" r:id="rId45"/>
    <p:sldId id="363" r:id="rId46"/>
    <p:sldId id="362" r:id="rId47"/>
    <p:sldId id="364" r:id="rId48"/>
    <p:sldId id="365" r:id="rId49"/>
    <p:sldId id="366" r:id="rId50"/>
    <p:sldId id="371" r:id="rId51"/>
    <p:sldId id="367" r:id="rId52"/>
    <p:sldId id="368" r:id="rId53"/>
    <p:sldId id="369" r:id="rId54"/>
    <p:sldId id="372" r:id="rId55"/>
    <p:sldId id="374" r:id="rId56"/>
    <p:sldId id="375" r:id="rId57"/>
    <p:sldId id="376" r:id="rId58"/>
    <p:sldId id="378" r:id="rId59"/>
    <p:sldId id="377" r:id="rId60"/>
    <p:sldId id="379" r:id="rId61"/>
    <p:sldId id="338" r:id="rId62"/>
  </p:sldIdLst>
  <p:sldSz cx="12192000" cy="6858000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008000"/>
    <a:srgbClr val="000099"/>
    <a:srgbClr val="978C28"/>
    <a:srgbClr val="D3C337"/>
    <a:srgbClr val="FF9933"/>
    <a:srgbClr val="FF6600"/>
    <a:srgbClr val="66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 autoAdjust="0"/>
    <p:restoredTop sz="90951" autoAdjust="0"/>
  </p:normalViewPr>
  <p:slideViewPr>
    <p:cSldViewPr>
      <p:cViewPr varScale="1">
        <p:scale>
          <a:sx n="97" d="100"/>
          <a:sy n="97" d="100"/>
        </p:scale>
        <p:origin x="1144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9E2CB30-4184-4C1B-912F-A6AED071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6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95859DDC-9015-4B39-98F8-9F9A698DF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3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228A5-DE51-45EB-A51E-AC7C60465EA1}" type="datetime1">
              <a:rPr lang="en-US" smtClean="0"/>
              <a:t>9/6/21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0561574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A6EDE-9D0A-48DF-8DB7-E6E7C6725AE9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7690330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5CB54-6AB1-4B04-9998-2469A6BA0B58}" type="datetime1">
              <a:rPr lang="en-US" smtClean="0"/>
              <a:t>9/6/21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991882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D2B26-C4DE-45F6-A82F-4DCF9E9E95FB}" type="datetime1">
              <a:rPr lang="en-US" smtClean="0"/>
              <a:t>9/6/21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8534802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49C8-BF7A-4990-B3B9-274312BE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9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2116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459F9-7608-4E7E-AF0C-31D775524873}" type="datetime1">
              <a:rPr lang="en-US" smtClean="0"/>
              <a:t>9/6/21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7655369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3527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5105401"/>
            <a:ext cx="10972800" cy="990599"/>
          </a:xfrm>
        </p:spPr>
        <p:txBody>
          <a:bodyPr/>
          <a:lstStyle>
            <a:lvl1pPr>
              <a:buFont typeface="Arial" pitchFamily="34" charset="0"/>
              <a:buChar char="­"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4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DB780-8063-410B-88BC-AD4AA3925B34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49570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B3D5E-27DF-4C36-B508-84F53F5E9CA0}" type="datetime1">
              <a:rPr lang="en-US" smtClean="0"/>
              <a:t>9/6/21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7012718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93FF4-33B5-438C-8DD9-E29AB6BB8043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5625991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5A6EA-EB31-4A91-90CD-BB8F6438FCF1}" type="datetime1">
              <a:rPr lang="en-US" smtClean="0"/>
              <a:t>9/6/21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1322879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9C9E2-06BB-41C5-A984-A694C29A16A3}" type="datetime1">
              <a:rPr lang="en-US" smtClean="0"/>
              <a:t>9/6/21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1127196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C2845-9148-4B5B-9562-D246E4219F47}" type="datetime1">
              <a:rPr lang="en-US" smtClean="0"/>
              <a:t>9/6/21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5668548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F83F0-61E2-46D0-B6E3-3CB47DF90001}" type="datetime1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2700072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48400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TRƯỜNG</a:t>
            </a:r>
            <a:r>
              <a:rPr lang="en-US" sz="1050" b="1" baseline="0">
                <a:solidFill>
                  <a:schemeClr val="bg1"/>
                </a:solidFill>
              </a:rPr>
              <a:t> ĐẠI HỌC CÔNG NGHỆ THÔNG TIN, </a:t>
            </a:r>
            <a:r>
              <a:rPr lang="en-US" sz="1050" b="1">
                <a:solidFill>
                  <a:schemeClr val="bg1"/>
                </a:solidFill>
              </a:rPr>
              <a:t>KHU</a:t>
            </a:r>
            <a:r>
              <a:rPr lang="en-US" sz="1050" b="1" baseline="0">
                <a:solidFill>
                  <a:schemeClr val="bg1"/>
                </a:solidFill>
              </a:rPr>
              <a:t> PHỐ 6, PHƯỜNG LINH TRUNG, QUẬN THỦ ĐỨC, TP. HỒ CHÍ MINH</a:t>
            </a:r>
            <a:endParaRPr lang="en-US" sz="1050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22400" y="6520190"/>
            <a:ext cx="934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</a:rPr>
              <a:t>[T] 028 3725 2002 101     |     [F] 028 3725 2148     |</a:t>
            </a:r>
            <a:r>
              <a:rPr lang="de-DE" sz="1100" b="1" baseline="0">
                <a:solidFill>
                  <a:schemeClr val="bg1"/>
                </a:solidFill>
              </a:rPr>
              <a:t>    </a:t>
            </a:r>
            <a:r>
              <a:rPr lang="de-DE" sz="1100" b="1">
                <a:solidFill>
                  <a:schemeClr val="bg1"/>
                </a:solidFill>
              </a:rPr>
              <a:t> [W] www.uit.edu.vn     |     [E] info@uit.edu.vn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79200" y="6324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916C17-A3B0-4CE4-88CA-9129F443D2C0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─"/>
        <a:defRPr sz="3200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+"/>
        <a:defRPr sz="2800">
          <a:solidFill>
            <a:srgbClr val="0066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6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.ai/machine-learning-yearnin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66FF"/>
                </a:solidFill>
              </a:rPr>
              <a:t>CHƯƠNG 1:</a:t>
            </a:r>
            <a:br>
              <a:rPr lang="en-US" altLang="en-US"/>
            </a:br>
            <a:r>
              <a:rPr lang="en-US" altLang="en-US"/>
              <a:t>CÁC KHÁI NIỆM CĂN BẢN</a:t>
            </a:r>
            <a:endParaRPr lang="en-US" b="1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FA64EDF-8F8A-4AF6-A64B-C1F830B75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8000"/>
                </a:solidFill>
              </a:rPr>
              <a:t>Khoa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và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>
                <a:solidFill>
                  <a:srgbClr val="008000"/>
                </a:solidFill>
              </a:rPr>
              <a:t>Kỹ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thuật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thông</a:t>
            </a:r>
            <a:r>
              <a:rPr lang="en-US" sz="2800" dirty="0">
                <a:solidFill>
                  <a:srgbClr val="008000"/>
                </a:solidFill>
              </a:rPr>
              <a:t> tin</a:t>
            </a:r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008000"/>
                </a:solidFill>
              </a:rPr>
              <a:t>Bộ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môn</a:t>
            </a:r>
            <a:r>
              <a:rPr lang="en-US" sz="2800" dirty="0">
                <a:solidFill>
                  <a:srgbClr val="008000"/>
                </a:solidFill>
              </a:rPr>
              <a:t>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dữ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liệu</a:t>
            </a:r>
            <a:endParaRPr lang="en-US" sz="2800" dirty="0">
              <a:solidFill>
                <a:srgbClr val="008000"/>
              </a:solidFill>
            </a:endParaRPr>
          </a:p>
          <a:p>
            <a:pPr algn="l"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4380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006C-5224-CE44-A8E1-84E5A6C8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2ED7D-F9E8-A340-8D57-DD08FFC957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81000" y="1437232"/>
                <a:ext cx="65532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latin typeface="Courier" pitchFamily="2" charset="0"/>
                  </a:rPr>
                  <a:t>w </a:t>
                </a:r>
                <a:r>
                  <a:rPr lang="en-US" dirty="0">
                    <a:latin typeface="Courier" pitchFamily="2" charset="0"/>
                  </a:rPr>
                  <a:t>= [0.2,0.3,0.9]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ourier" pitchFamily="2" charset="0"/>
                  </a:rPr>
                  <a:t>b </a:t>
                </a:r>
                <a:r>
                  <a:rPr lang="en-US" dirty="0">
                    <a:latin typeface="Courier" pitchFamily="2" charset="0"/>
                  </a:rPr>
                  <a:t>= 0.5 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ourier" pitchFamily="2" charset="0"/>
                  </a:rPr>
                  <a:t>x </a:t>
                </a:r>
                <a:r>
                  <a:rPr lang="en-US" dirty="0">
                    <a:latin typeface="Courier" pitchFamily="2" charset="0"/>
                  </a:rPr>
                  <a:t>= [0.5,0.6,0.1]</a:t>
                </a:r>
                <a:endParaRPr lang="en-US" dirty="0"/>
              </a:p>
              <a:p>
                <a:r>
                  <a:rPr lang="en-US" dirty="0" err="1"/>
                  <a:t>Tính</a:t>
                </a:r>
                <a:r>
                  <a:rPr lang="en-US" dirty="0"/>
                  <a:t> 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wx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panose="02040503050406030204" pitchFamily="18" charset="0"/>
                        </a:rPr>
                        <m:t>=0.5∗0.2+0.3∗0.6+0.9∗0.1+0.5</m:t>
                      </m:r>
                    </m:oMath>
                  </m:oMathPara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vi-VN" b="0" dirty="0"/>
                  <a:t>  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=0.87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sup>
                        </m:sSup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vi-V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0.87</m:t>
                            </m:r>
                          </m:sup>
                        </m:sSup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=0.70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2ED7D-F9E8-A340-8D57-DD08FFC95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81000" y="1437232"/>
                <a:ext cx="6553200" cy="4525963"/>
              </a:xfrm>
              <a:blipFill>
                <a:blip r:embed="rId2"/>
                <a:stretch>
                  <a:fillRect l="-193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6D0F9EF-8E00-0242-A3F2-5700F0EAB0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1752600"/>
            <a:ext cx="403860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00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EDF5CD-1B99-A846-AC9C-835C47E4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2CD57-2C57-5C44-A710-AE0EE3D0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2286000"/>
            <a:ext cx="4355128" cy="2903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CE7AF-B760-4141-A30A-1651F4091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2252453"/>
            <a:ext cx="44577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52803-94BE-0E44-856D-6510A240C243}"/>
              </a:ext>
            </a:extLst>
          </p:cNvPr>
          <p:cNvSpPr txBox="1"/>
          <p:nvPr/>
        </p:nvSpPr>
        <p:spPr>
          <a:xfrm>
            <a:off x="1443446" y="1417638"/>
            <a:ext cx="9196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66FF"/>
                </a:solidFill>
              </a:rPr>
              <a:t>Hãy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tính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toán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đầu</a:t>
            </a:r>
            <a:r>
              <a:rPr lang="en-US" sz="2800" dirty="0">
                <a:solidFill>
                  <a:srgbClr val="0066FF"/>
                </a:solidFill>
              </a:rPr>
              <a:t> ra </a:t>
            </a:r>
            <a:r>
              <a:rPr lang="en-US" sz="2800" dirty="0" err="1">
                <a:solidFill>
                  <a:srgbClr val="0066FF"/>
                </a:solidFill>
              </a:rPr>
              <a:t>một</a:t>
            </a:r>
            <a:r>
              <a:rPr lang="en-US" sz="2800" dirty="0">
                <a:solidFill>
                  <a:srgbClr val="0066FF"/>
                </a:solidFill>
              </a:rPr>
              <a:t> unit </a:t>
            </a:r>
            <a:r>
              <a:rPr lang="en-US" sz="2800" dirty="0" err="1">
                <a:solidFill>
                  <a:srgbClr val="0066FF"/>
                </a:solidFill>
              </a:rPr>
              <a:t>với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hàm</a:t>
            </a:r>
            <a:r>
              <a:rPr lang="en-US" sz="2800" dirty="0">
                <a:solidFill>
                  <a:srgbClr val="0066FF"/>
                </a:solidFill>
              </a:rPr>
              <a:t> tanh </a:t>
            </a:r>
            <a:r>
              <a:rPr lang="en-US" sz="2800" dirty="0" err="1">
                <a:solidFill>
                  <a:srgbClr val="0066FF"/>
                </a:solidFill>
              </a:rPr>
              <a:t>và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hàm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relu</a:t>
            </a:r>
            <a:r>
              <a:rPr lang="en-US" sz="2800" dirty="0">
                <a:solidFill>
                  <a:srgbClr val="0066FF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50272-90C5-7142-9BDC-86301827435F}"/>
              </a:ext>
            </a:extLst>
          </p:cNvPr>
          <p:cNvSpPr txBox="1"/>
          <p:nvPr/>
        </p:nvSpPr>
        <p:spPr>
          <a:xfrm>
            <a:off x="3308610" y="53088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D27B6-8CB8-2B45-B9C1-2E8390D52087}"/>
              </a:ext>
            </a:extLst>
          </p:cNvPr>
          <p:cNvSpPr txBox="1"/>
          <p:nvPr/>
        </p:nvSpPr>
        <p:spPr>
          <a:xfrm>
            <a:off x="8770096" y="53088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30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268-39CF-2F48-BEC0-DFE809D1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10972800" cy="1143000"/>
          </a:xfrm>
        </p:spPr>
        <p:txBody>
          <a:bodyPr/>
          <a:lstStyle/>
          <a:p>
            <a:pPr algn="l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XOR </a:t>
            </a:r>
          </a:p>
        </p:txBody>
      </p:sp>
    </p:spTree>
    <p:extLst>
      <p:ext uri="{BB962C8B-B14F-4D97-AF65-F5344CB8AC3E}">
        <p14:creationId xmlns:p14="http://schemas.microsoft.com/office/powerpoint/2010/main" val="38982263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C24C-840A-FC4E-BC6C-4B66A07A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Mạng</a:t>
            </a:r>
            <a:r>
              <a:rPr lang="en-US" dirty="0"/>
              <a:t> perceptron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11263-8256-0345-8CBD-DF85A529E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86400" cy="4525963"/>
          </a:xfrm>
        </p:spPr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neural unit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nhị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với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{0,1}.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activation</a:t>
            </a:r>
            <a:r>
              <a:rPr lang="en-US" dirty="0"/>
              <a:t>.</a:t>
            </a:r>
          </a:p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ra:</a:t>
            </a:r>
          </a:p>
        </p:txBody>
      </p:sp>
      <p:pic>
        <p:nvPicPr>
          <p:cNvPr id="1026" name="Picture 2" descr="Tìm hiểu về Neural Network: Perceptron – ChienTX">
            <a:extLst>
              <a:ext uri="{FF2B5EF4-FFF2-40B4-BE49-F238E27FC236}">
                <a16:creationId xmlns:a16="http://schemas.microsoft.com/office/drawing/2014/main" id="{2BC20A69-D587-B948-84B3-629A2AF0A21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76" y="2369740"/>
            <a:ext cx="4978077" cy="24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4845B-DAB8-5945-AFB9-E2D5AF71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48217"/>
            <a:ext cx="4152899" cy="12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35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6E9F-9ECF-9647-AFD9-D3729FFF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28C2F-BA21-E749-803D-9159A25B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684535"/>
            <a:ext cx="6019800" cy="2482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AD7CFD-B8A2-F048-A951-B3331084A4BA}"/>
              </a:ext>
            </a:extLst>
          </p:cNvPr>
          <p:cNvSpPr txBox="1"/>
          <p:nvPr/>
        </p:nvSpPr>
        <p:spPr>
          <a:xfrm>
            <a:off x="1600200" y="1601783"/>
            <a:ext cx="9599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66FF"/>
                </a:solidFill>
              </a:rPr>
              <a:t>Mạng</a:t>
            </a:r>
            <a:r>
              <a:rPr lang="en-US" sz="2800" dirty="0">
                <a:solidFill>
                  <a:srgbClr val="0066FF"/>
                </a:solidFill>
              </a:rPr>
              <a:t> perceptron </a:t>
            </a:r>
            <a:r>
              <a:rPr lang="en-US" sz="2800" dirty="0" err="1">
                <a:solidFill>
                  <a:srgbClr val="0066FF"/>
                </a:solidFill>
              </a:rPr>
              <a:t>có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thể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tính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toán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được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giá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trị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cho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các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đầu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vào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trong</a:t>
            </a:r>
            <a:r>
              <a:rPr lang="en-US" sz="2800" dirty="0">
                <a:solidFill>
                  <a:srgbClr val="0066FF"/>
                </a:solidFill>
              </a:rPr>
              <a:t> </a:t>
            </a:r>
            <a:r>
              <a:rPr lang="en-US" sz="2800" dirty="0" err="1">
                <a:solidFill>
                  <a:srgbClr val="0066FF"/>
                </a:solidFill>
              </a:rPr>
              <a:t>bảng</a:t>
            </a:r>
            <a:r>
              <a:rPr lang="en-US" sz="2800" dirty="0">
                <a:solidFill>
                  <a:srgbClr val="0066FF"/>
                </a:solidFill>
              </a:rPr>
              <a:t> hay </a:t>
            </a:r>
            <a:r>
              <a:rPr lang="en-US" sz="2800" dirty="0" err="1">
                <a:solidFill>
                  <a:srgbClr val="0066FF"/>
                </a:solidFill>
              </a:rPr>
              <a:t>không</a:t>
            </a:r>
            <a:r>
              <a:rPr lang="en-US" sz="2800" dirty="0">
                <a:solidFill>
                  <a:srgbClr val="0066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120291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DFBF-E7CC-6C41-A03F-1E35CC41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  <a:r>
              <a:rPr lang="en-US" dirty="0" err="1"/>
              <a:t>cho</a:t>
            </a:r>
            <a:r>
              <a:rPr lang="en-US" dirty="0"/>
              <a:t> AND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F095B3B-6C10-8142-ACDC-9D63DF56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70" y="1529062"/>
            <a:ext cx="2451497" cy="2265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411E7-FBE6-E041-BAF2-C0177C21C16D}"/>
              </a:ext>
            </a:extLst>
          </p:cNvPr>
          <p:cNvSpPr txBox="1"/>
          <p:nvPr/>
        </p:nvSpPr>
        <p:spPr>
          <a:xfrm>
            <a:off x="2415066" y="4232511"/>
            <a:ext cx="99899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dirty="0">
                <a:solidFill>
                  <a:srgbClr val="FF0000"/>
                </a:solidFill>
              </a:rPr>
              <a:t>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48B94-1C7C-1B45-802B-C3789273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85"/>
          <a:stretch/>
        </p:blipFill>
        <p:spPr>
          <a:xfrm>
            <a:off x="4876800" y="1505454"/>
            <a:ext cx="1375769" cy="2062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536F2C-941A-3845-A7D1-9E75C43A8246}"/>
              </a:ext>
            </a:extLst>
          </p:cNvPr>
          <p:cNvSpPr txBox="1"/>
          <p:nvPr/>
        </p:nvSpPr>
        <p:spPr>
          <a:xfrm>
            <a:off x="6959202" y="219338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 = 0*1 + 0*1 + (-1) = 0</a:t>
            </a:r>
          </a:p>
          <a:p>
            <a:r>
              <a:rPr lang="en-US" sz="2000" dirty="0"/>
              <a:t>y = 0*1 + 1*1 + (-1) = 0</a:t>
            </a:r>
          </a:p>
          <a:p>
            <a:r>
              <a:rPr lang="en-US" sz="2000" dirty="0"/>
              <a:t>y = 1*1 + 1*1 + (-1) = 0</a:t>
            </a:r>
          </a:p>
          <a:p>
            <a:r>
              <a:rPr lang="en-US" sz="2000" dirty="0"/>
              <a:t>y = 1*1 + 1*1 + (-1)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CAD4A-EB94-574F-B6ED-F0FBC9841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45" y="3794840"/>
            <a:ext cx="3276600" cy="9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DFBF-E7CC-6C41-A03F-1E35CC41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  <a:r>
              <a:rPr lang="en-US" dirty="0" err="1"/>
              <a:t>cho</a:t>
            </a:r>
            <a:r>
              <a:rPr lang="en-US" dirty="0"/>
              <a:t> 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1A493-1375-BD4D-A4EB-38449269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98" y="1428524"/>
            <a:ext cx="2451497" cy="219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C536C-1335-4C44-97C1-03BA1C9E256F}"/>
              </a:ext>
            </a:extLst>
          </p:cNvPr>
          <p:cNvSpPr txBox="1"/>
          <p:nvPr/>
        </p:nvSpPr>
        <p:spPr>
          <a:xfrm>
            <a:off x="2474996" y="4100163"/>
            <a:ext cx="71846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dirty="0">
                <a:solidFill>
                  <a:srgbClr val="FF0000"/>
                </a:solidFill>
              </a:rPr>
              <a:t>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B3671-EBA6-284F-8846-6A23AACDF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9" r="37135"/>
          <a:stretch/>
        </p:blipFill>
        <p:spPr>
          <a:xfrm>
            <a:off x="5181600" y="1676400"/>
            <a:ext cx="1257300" cy="2062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0984-9F22-2C49-84EF-6FA059FD6F9A}"/>
              </a:ext>
            </a:extLst>
          </p:cNvPr>
          <p:cNvSpPr txBox="1"/>
          <p:nvPr/>
        </p:nvSpPr>
        <p:spPr>
          <a:xfrm>
            <a:off x="6949002" y="240144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 = 0*1 + 0*1 + 0 = 0</a:t>
            </a:r>
          </a:p>
          <a:p>
            <a:r>
              <a:rPr lang="en-US" sz="2000" dirty="0"/>
              <a:t>y = 0*1 + 1*1 + 0 = 1</a:t>
            </a:r>
          </a:p>
          <a:p>
            <a:r>
              <a:rPr lang="en-US" sz="2000" dirty="0"/>
              <a:t>y = 1*1 + 1*1 + 0 = 1</a:t>
            </a:r>
          </a:p>
          <a:p>
            <a:r>
              <a:rPr lang="en-US" sz="2000" dirty="0"/>
              <a:t>y = 1*1 + 1*1 + 0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CA58E-82FF-134E-9E7E-3BC838E6C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02" y="3934612"/>
            <a:ext cx="3276600" cy="9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39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DFBF-E7CC-6C41-A03F-1E35CC41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  <a:r>
              <a:rPr lang="en-US" dirty="0" err="1"/>
              <a:t>cho</a:t>
            </a:r>
            <a:r>
              <a:rPr lang="en-US" dirty="0"/>
              <a:t> XOR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D0984-9F22-2C49-84EF-6FA059FD6F9A}"/>
              </a:ext>
            </a:extLst>
          </p:cNvPr>
          <p:cNvSpPr txBox="1"/>
          <p:nvPr/>
        </p:nvSpPr>
        <p:spPr>
          <a:xfrm>
            <a:off x="2552557" y="1905000"/>
            <a:ext cx="28983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w1 = 1, w2 = 1, b = -1</a:t>
            </a:r>
          </a:p>
          <a:p>
            <a:r>
              <a:rPr lang="en-US" sz="2000" dirty="0"/>
              <a:t>y = 0*1 + 0*1 + (-1) = 0</a:t>
            </a:r>
          </a:p>
          <a:p>
            <a:r>
              <a:rPr lang="en-US" sz="2000" dirty="0">
                <a:solidFill>
                  <a:srgbClr val="FF0000"/>
                </a:solidFill>
              </a:rPr>
              <a:t>y = 0*1 + 1*1 + (-1) = 0</a:t>
            </a:r>
          </a:p>
          <a:p>
            <a:r>
              <a:rPr lang="en-US" sz="2000" dirty="0">
                <a:solidFill>
                  <a:srgbClr val="FF0000"/>
                </a:solidFill>
              </a:rPr>
              <a:t>y = 1*1 + 1*1 + (-1) = 0</a:t>
            </a:r>
          </a:p>
          <a:p>
            <a:r>
              <a:rPr lang="en-US" sz="2000" dirty="0">
                <a:solidFill>
                  <a:srgbClr val="FF0000"/>
                </a:solidFill>
              </a:rPr>
              <a:t>y = 1*1 + 1*1 + (-1)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CA58E-82FF-134E-9E7E-3BC838E6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6400"/>
            <a:ext cx="3276600" cy="954349"/>
          </a:xfrm>
          <a:prstGeom prst="rect">
            <a:avLst/>
          </a:prstGeom>
        </p:spPr>
      </p:pic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30EFB34-B3C9-9C4B-A6CD-E8EE8A80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1417638"/>
            <a:ext cx="1625600" cy="2311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A59F0F-0B4A-DC43-95ED-427DF85A4D00}"/>
              </a:ext>
            </a:extLst>
          </p:cNvPr>
          <p:cNvSpPr txBox="1"/>
          <p:nvPr/>
        </p:nvSpPr>
        <p:spPr>
          <a:xfrm>
            <a:off x="5785687" y="1905000"/>
            <a:ext cx="26921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w1 = 1, w2 = 1, b = 0</a:t>
            </a:r>
          </a:p>
          <a:p>
            <a:r>
              <a:rPr lang="en-US" sz="2000" dirty="0"/>
              <a:t>y = 0*1 + 0*1 + 0 = 0</a:t>
            </a:r>
          </a:p>
          <a:p>
            <a:r>
              <a:rPr lang="en-US" sz="2000" dirty="0"/>
              <a:t>y = 0*1 + 1*1 + 0 = 1</a:t>
            </a:r>
          </a:p>
          <a:p>
            <a:r>
              <a:rPr lang="en-US" sz="2000" dirty="0"/>
              <a:t>y = 1*1 + 1*1 + 0 = 1</a:t>
            </a:r>
          </a:p>
          <a:p>
            <a:r>
              <a:rPr lang="en-US" sz="2000" dirty="0">
                <a:solidFill>
                  <a:srgbClr val="FF0000"/>
                </a:solidFill>
              </a:rPr>
              <a:t>y = 1*1 + 1*1 + 0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0B43D-6E25-F94F-A484-C5AA5FEA03A0}"/>
              </a:ext>
            </a:extLst>
          </p:cNvPr>
          <p:cNvSpPr txBox="1"/>
          <p:nvPr/>
        </p:nvSpPr>
        <p:spPr>
          <a:xfrm>
            <a:off x="4953000" y="4715615"/>
            <a:ext cx="598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Không</a:t>
            </a:r>
            <a:r>
              <a:rPr lang="en-US" sz="2400" b="1" i="1" dirty="0"/>
              <a:t> </a:t>
            </a:r>
            <a:r>
              <a:rPr lang="en-US" sz="2400" b="1" i="1" dirty="0" err="1"/>
              <a:t>dự</a:t>
            </a:r>
            <a:r>
              <a:rPr lang="en-US" sz="2400" b="1" i="1" dirty="0"/>
              <a:t> </a:t>
            </a:r>
            <a:r>
              <a:rPr lang="en-US" sz="2400" b="1" i="1" dirty="0" err="1"/>
              <a:t>đoán</a:t>
            </a:r>
            <a:r>
              <a:rPr lang="en-US" sz="2400" b="1" i="1" dirty="0"/>
              <a:t> </a:t>
            </a:r>
            <a:r>
              <a:rPr lang="en-US" sz="2400" b="1" i="1" dirty="0" err="1"/>
              <a:t>được</a:t>
            </a:r>
            <a:r>
              <a:rPr lang="en-US" sz="2400" b="1" i="1" dirty="0"/>
              <a:t> </a:t>
            </a:r>
            <a:r>
              <a:rPr lang="en-US" sz="2400" b="1" i="1" dirty="0" err="1"/>
              <a:t>cho</a:t>
            </a:r>
            <a:r>
              <a:rPr lang="en-US" sz="2400" b="1" i="1" dirty="0"/>
              <a:t> </a:t>
            </a:r>
            <a:r>
              <a:rPr lang="en-US" sz="2400" b="1" i="1" dirty="0" err="1"/>
              <a:t>bài</a:t>
            </a:r>
            <a:r>
              <a:rPr lang="en-US" sz="2400" b="1" i="1" dirty="0"/>
              <a:t> </a:t>
            </a:r>
            <a:r>
              <a:rPr lang="en-US" sz="2400" b="1" i="1" dirty="0" err="1"/>
              <a:t>toán</a:t>
            </a:r>
            <a:r>
              <a:rPr lang="en-US" sz="2400" b="1" i="1" dirty="0"/>
              <a:t> XOR</a:t>
            </a:r>
          </a:p>
        </p:txBody>
      </p:sp>
    </p:spTree>
    <p:extLst>
      <p:ext uri="{BB962C8B-B14F-4D97-AF65-F5344CB8AC3E}">
        <p14:creationId xmlns:p14="http://schemas.microsoft.com/office/powerpoint/2010/main" val="3823879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01DE-822B-5A4D-8E20-D955AEEC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  <a:r>
              <a:rPr lang="en-US" dirty="0" err="1"/>
              <a:t>cho</a:t>
            </a:r>
            <a:r>
              <a:rPr lang="en-US" dirty="0"/>
              <a:t> XOR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B990D58-329B-B94C-896B-7808E74E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3429000"/>
            <a:ext cx="6412795" cy="2396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9B3F8-E70F-A54D-B705-E2CE8841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97" y="1447422"/>
            <a:ext cx="4343400" cy="17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668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9AD6F0-0016-7F4B-ACD6-FB52D50E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016D-0F1C-2945-9F3A-DE0206F0B7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Perceptron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y = </a:t>
            </a:r>
            <a:r>
              <a:rPr lang="en-US" dirty="0" err="1">
                <a:solidFill>
                  <a:srgbClr val="FF0000"/>
                </a:solidFill>
              </a:rPr>
              <a:t>wx</a:t>
            </a:r>
            <a:r>
              <a:rPr lang="en-US" dirty="0">
                <a:solidFill>
                  <a:srgbClr val="FF0000"/>
                </a:solidFill>
              </a:rPr>
              <a:t> + b</a:t>
            </a:r>
            <a:r>
              <a:rPr lang="en-US" dirty="0"/>
              <a:t>.</a:t>
            </a:r>
          </a:p>
          <a:p>
            <a:r>
              <a:rPr lang="en-US" dirty="0"/>
              <a:t>Perceptron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Linearly separable</a:t>
            </a:r>
            <a:r>
              <a:rPr lang="en-US" dirty="0"/>
              <a:t>.</a:t>
            </a:r>
          </a:p>
          <a:p>
            <a:r>
              <a:rPr lang="en-US" dirty="0" err="1"/>
              <a:t>Hàm</a:t>
            </a:r>
            <a:r>
              <a:rPr lang="en-US" dirty="0"/>
              <a:t> XOR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Linearly separable.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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Perceptron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sẽ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không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thể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học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được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hàm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XOR.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72F4B263-3876-F049-85AC-0E0939A2FC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17638"/>
            <a:ext cx="4367864" cy="40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CC233-97C5-3A43-8213-008331001085}"/>
              </a:ext>
            </a:extLst>
          </p:cNvPr>
          <p:cNvSpPr txBox="1"/>
          <p:nvPr/>
        </p:nvSpPr>
        <p:spPr>
          <a:xfrm>
            <a:off x="8001000" y="528816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XOR</a:t>
            </a:r>
          </a:p>
        </p:txBody>
      </p:sp>
    </p:spTree>
    <p:extLst>
      <p:ext uri="{BB962C8B-B14F-4D97-AF65-F5344CB8AC3E}">
        <p14:creationId xmlns:p14="http://schemas.microsoft.com/office/powerpoint/2010/main" val="30552385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0084-2D91-F04A-8394-32BF798A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0506-C059-9349-8C00-A74E49614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Neural </a:t>
            </a:r>
            <a:r>
              <a:rPr lang="en-US"/>
              <a:t>units. 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mát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Gradient Descent.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Đạo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(Derivative).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Vector </a:t>
            </a:r>
            <a:r>
              <a:rPr lang="en-US" dirty="0" err="1">
                <a:solidFill>
                  <a:srgbClr val="FF0000"/>
                </a:solidFill>
              </a:rPr>
              <a:t>hoá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425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DE38C-9B43-5040-B608-2A98F934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62A14-66DF-2D49-8DE3-57942EF7F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38"/>
          <a:stretch/>
        </p:blipFill>
        <p:spPr>
          <a:xfrm>
            <a:off x="4469397" y="1924752"/>
            <a:ext cx="1253114" cy="20621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A01421-3648-234B-9650-2C989149B44B}"/>
              </a:ext>
            </a:extLst>
          </p:cNvPr>
          <p:cNvGrpSpPr/>
          <p:nvPr/>
        </p:nvGrpSpPr>
        <p:grpSpPr>
          <a:xfrm>
            <a:off x="304798" y="1731872"/>
            <a:ext cx="3771490" cy="2447925"/>
            <a:chOff x="2315801" y="1905000"/>
            <a:chExt cx="3771490" cy="2447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0BE618-3305-0E43-B0DB-F35346B47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441" y="1905000"/>
              <a:ext cx="3371850" cy="24479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9C2D4B-9AD1-BA41-B33F-C67277F3B4F7}"/>
                </a:ext>
              </a:extLst>
            </p:cNvPr>
            <p:cNvSpPr txBox="1"/>
            <p:nvPr/>
          </p:nvSpPr>
          <p:spPr>
            <a:xfrm>
              <a:off x="2315801" y="2851963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ReLU</a:t>
              </a:r>
              <a:endParaRPr lang="en-US" sz="1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22051-C4DF-AD49-A85D-80C6FB509FB0}"/>
                </a:ext>
              </a:extLst>
            </p:cNvPr>
            <p:cNvSpPr txBox="1"/>
            <p:nvPr/>
          </p:nvSpPr>
          <p:spPr>
            <a:xfrm>
              <a:off x="2760740" y="1924756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ReLU</a:t>
              </a:r>
              <a:endParaRPr lang="en-US" sz="1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258B26-AF71-734F-89D6-FAF0560B9FEA}"/>
              </a:ext>
            </a:extLst>
          </p:cNvPr>
          <p:cNvSpPr txBox="1"/>
          <p:nvPr/>
        </p:nvSpPr>
        <p:spPr>
          <a:xfrm>
            <a:off x="1127534" y="466509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</a:t>
            </a:r>
            <a:r>
              <a:rPr lang="en-US" sz="2400" dirty="0" err="1">
                <a:solidFill>
                  <a:srgbClr val="FF0000"/>
                </a:solidFill>
              </a:rPr>
              <a:t>relu</a:t>
            </a:r>
            <a:r>
              <a:rPr lang="en-US" sz="2400" dirty="0">
                <a:solidFill>
                  <a:srgbClr val="FF0000"/>
                </a:solidFill>
              </a:rPr>
              <a:t>(z) = max(0,z)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5D53733-E0E3-1046-8921-74F8F5187143}"/>
              </a:ext>
            </a:extLst>
          </p:cNvPr>
          <p:cNvGraphicFramePr>
            <a:graphicFrameLocks noGrp="1"/>
          </p:cNvGraphicFramePr>
          <p:nvPr/>
        </p:nvGraphicFramePr>
        <p:xfrm>
          <a:off x="6208668" y="1678647"/>
          <a:ext cx="5791202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2925">
                  <a:extLst>
                    <a:ext uri="{9D8B030D-6E8A-4147-A177-3AD203B41FA5}">
                      <a16:colId xmlns:a16="http://schemas.microsoft.com/office/drawing/2014/main" val="41642131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457591812"/>
                    </a:ext>
                  </a:extLst>
                </a:gridCol>
                <a:gridCol w="2352676">
                  <a:extLst>
                    <a:ext uri="{9D8B030D-6E8A-4147-A177-3AD203B41FA5}">
                      <a16:colId xmlns:a16="http://schemas.microsoft.com/office/drawing/2014/main" val="2341724234"/>
                    </a:ext>
                  </a:extLst>
                </a:gridCol>
                <a:gridCol w="2352676">
                  <a:extLst>
                    <a:ext uri="{9D8B030D-6E8A-4147-A177-3AD203B41FA5}">
                      <a16:colId xmlns:a16="http://schemas.microsoft.com/office/drawing/2014/main" val="47337881"/>
                    </a:ext>
                  </a:extLst>
                </a:gridCol>
              </a:tblGrid>
              <a:tr h="149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h1 </a:t>
                      </a:r>
                    </a:p>
                    <a:p>
                      <a:pPr algn="ctr"/>
                      <a:r>
                        <a:rPr lang="en-US" sz="1600" dirty="0"/>
                        <a:t>(w1=1, w2=1, b=0)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h2</a:t>
                      </a:r>
                    </a:p>
                    <a:p>
                      <a:pPr algn="ctr"/>
                      <a:r>
                        <a:rPr lang="en-US" sz="1600" dirty="0"/>
                        <a:t>(w1=1, w2=1, b=-1)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47222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max(0, 0*1+0*1+0)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max(0, 0*1+0*1-1)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982390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0*1+1*1+0)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0*1+1*1-1)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72121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1*1+0*1+0)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1*1+0*1-1)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76761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1*1+1*1+0)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1*1+1*1-1)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01463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A8522D1-3645-0C4C-BA3E-D9E67F7C9171}"/>
              </a:ext>
            </a:extLst>
          </p:cNvPr>
          <p:cNvGraphicFramePr>
            <a:graphicFrameLocks noGrp="1"/>
          </p:cNvGraphicFramePr>
          <p:nvPr/>
        </p:nvGraphicFramePr>
        <p:xfrm>
          <a:off x="6208668" y="3986915"/>
          <a:ext cx="4306931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8349">
                  <a:extLst>
                    <a:ext uri="{9D8B030D-6E8A-4147-A177-3AD203B41FA5}">
                      <a16:colId xmlns:a16="http://schemas.microsoft.com/office/drawing/2014/main" val="67349909"/>
                    </a:ext>
                  </a:extLst>
                </a:gridCol>
                <a:gridCol w="473108">
                  <a:extLst>
                    <a:ext uri="{9D8B030D-6E8A-4147-A177-3AD203B41FA5}">
                      <a16:colId xmlns:a16="http://schemas.microsoft.com/office/drawing/2014/main" val="3077279237"/>
                    </a:ext>
                  </a:extLst>
                </a:gridCol>
                <a:gridCol w="3325474">
                  <a:extLst>
                    <a:ext uri="{9D8B030D-6E8A-4147-A177-3AD203B41FA5}">
                      <a16:colId xmlns:a16="http://schemas.microsoft.com/office/drawing/2014/main" val="947320573"/>
                    </a:ext>
                  </a:extLst>
                </a:gridCol>
              </a:tblGrid>
              <a:tr h="149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y1</a:t>
                      </a:r>
                    </a:p>
                    <a:p>
                      <a:pPr algn="ctr"/>
                      <a:r>
                        <a:rPr lang="en-US" sz="1600" dirty="0"/>
                        <a:t>(w1=1, w2=-2, b=0)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134219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max(0, 0*1+0*(-2) + 0)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878143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1*1+0*(-2) + 0)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43952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1*1+0*(-2) + 0)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34385"/>
                  </a:ext>
                </a:extLst>
              </a:tr>
              <a:tr h="1862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max(0, 2*1+1*(-2) + 0)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2700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BF4CF9F-3374-5C46-A841-9D6732D653F1}"/>
              </a:ext>
            </a:extLst>
          </p:cNvPr>
          <p:cNvSpPr/>
          <p:nvPr/>
        </p:nvSpPr>
        <p:spPr>
          <a:xfrm>
            <a:off x="228600" y="2582684"/>
            <a:ext cx="4007477" cy="561633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08D162-5C4A-D24F-B39D-30EF6175603F}"/>
              </a:ext>
            </a:extLst>
          </p:cNvPr>
          <p:cNvSpPr/>
          <p:nvPr/>
        </p:nvSpPr>
        <p:spPr>
          <a:xfrm>
            <a:off x="282746" y="1678647"/>
            <a:ext cx="4007477" cy="561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3480C-DF9D-9743-9497-A34103FE8676}"/>
              </a:ext>
            </a:extLst>
          </p:cNvPr>
          <p:cNvSpPr txBox="1"/>
          <p:nvPr/>
        </p:nvSpPr>
        <p:spPr>
          <a:xfrm>
            <a:off x="157091" y="322955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Layer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1BB57-BD48-4D4B-BB10-B7FBDDD59284}"/>
              </a:ext>
            </a:extLst>
          </p:cNvPr>
          <p:cNvSpPr txBox="1"/>
          <p:nvPr/>
        </p:nvSpPr>
        <p:spPr>
          <a:xfrm>
            <a:off x="3304821" y="129095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Layer 2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26C9536-F01D-C14C-B9D5-59E28CCB2786}"/>
              </a:ext>
            </a:extLst>
          </p:cNvPr>
          <p:cNvSpPr/>
          <p:nvPr/>
        </p:nvSpPr>
        <p:spPr>
          <a:xfrm>
            <a:off x="8763000" y="3598887"/>
            <a:ext cx="341269" cy="388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CD960E-EEAD-B748-8837-D86297D9F463}"/>
              </a:ext>
            </a:extLst>
          </p:cNvPr>
          <p:cNvSpPr txBox="1"/>
          <p:nvPr/>
        </p:nvSpPr>
        <p:spPr>
          <a:xfrm>
            <a:off x="8783240" y="12423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Layer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53C97-3219-434E-87CD-E3E817F318BB}"/>
              </a:ext>
            </a:extLst>
          </p:cNvPr>
          <p:cNvSpPr txBox="1"/>
          <p:nvPr/>
        </p:nvSpPr>
        <p:spPr>
          <a:xfrm>
            <a:off x="10556175" y="392097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31549149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1913B6-76EA-DC4F-AE4C-46BBF8F7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8D000-D721-3541-BF9F-5B21D335C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XOR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kích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hàm</a:t>
            </a:r>
            <a:r>
              <a:rPr lang="en-US" dirty="0"/>
              <a:t> phi </a:t>
            </a:r>
            <a:r>
              <a:rPr lang="en-US" dirty="0" err="1"/>
              <a:t>tuyến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perceptron 2 </a:t>
            </a:r>
            <a:r>
              <a:rPr lang="en-US" dirty="0" err="1">
                <a:solidFill>
                  <a:srgbClr val="FF0000"/>
                </a:solidFill>
              </a:rPr>
              <a:t>lớp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B6F03B0-EC55-A842-A6B3-C2F780D3C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455" y="3200400"/>
            <a:ext cx="6671393" cy="26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03996-3D00-924C-A977-1FDEE8FB7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8" y="3222171"/>
            <a:ext cx="3223782" cy="234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CD52C-919E-9043-9048-C4B9F85B8BDA}"/>
              </a:ext>
            </a:extLst>
          </p:cNvPr>
          <p:cNvSpPr txBox="1"/>
          <p:nvPr/>
        </p:nvSpPr>
        <p:spPr>
          <a:xfrm>
            <a:off x="1432443" y="5740836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 2 </a:t>
            </a:r>
            <a:r>
              <a:rPr lang="en-US" dirty="0" err="1"/>
              <a:t>lớp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0395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Các ký hiệu trong mạng neural</a:t>
            </a:r>
          </a:p>
        </p:txBody>
      </p:sp>
    </p:spTree>
    <p:extLst>
      <p:ext uri="{BB962C8B-B14F-4D97-AF65-F5344CB8AC3E}">
        <p14:creationId xmlns:p14="http://schemas.microsoft.com/office/powerpoint/2010/main" val="418532937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6D71-2B9B-BA43-B2EF-6FE5B138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ký hiệu (notation)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447844D-0064-6C40-AB75-E29B4EAE2E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153915"/>
                  </p:ext>
                </p:extLst>
              </p:nvPr>
            </p:nvGraphicFramePr>
            <p:xfrm>
              <a:off x="990600" y="1219200"/>
              <a:ext cx="10744200" cy="4795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78296">
                      <a:extLst>
                        <a:ext uri="{9D8B030D-6E8A-4147-A177-3AD203B41FA5}">
                          <a16:colId xmlns:a16="http://schemas.microsoft.com/office/drawing/2014/main" val="1224025639"/>
                        </a:ext>
                      </a:extLst>
                    </a:gridCol>
                    <a:gridCol w="6665904">
                      <a:extLst>
                        <a:ext uri="{9D8B030D-6E8A-4147-A177-3AD203B41FA5}">
                          <a16:colId xmlns:a16="http://schemas.microsoft.com/office/drawing/2014/main" val="412501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Ký hiệu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Ý nghĩa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195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(x,y)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Điểm dữ liệu quan sát (hay huấn luyện)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09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 </a:t>
                          </a:r>
                          <a14:m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/>
                            <a:t> R</a:t>
                          </a:r>
                          <a:r>
                            <a:rPr lang="en-US" baseline="30000"/>
                            <a:t>nx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Vector đặc trưng có nx chiều. Là dạng vector cột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5523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 </a:t>
                          </a:r>
                          <a14:m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/>
                            <a:t> {label1, label2, ...}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y là nhãn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0480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Số lượng điểm dữ liệu huấn luyện.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45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{(x</a:t>
                          </a:r>
                          <a:r>
                            <a:rPr lang="en-US" baseline="30000"/>
                            <a:t>(1)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(1)</a:t>
                          </a:r>
                          <a:r>
                            <a:rPr lang="en-US"/>
                            <a:t>), (x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/>
                            <a:t>), ..., (x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/>
                            <a:t>)}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Tập huấn luyện gồm có m điểm dữ liệu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51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Mẫu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3129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Mẫu kiểm tra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34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 = [x</a:t>
                          </a:r>
                          <a:r>
                            <a:rPr lang="en-US" baseline="30000"/>
                            <a:t>(1)</a:t>
                          </a:r>
                          <a:r>
                            <a:rPr lang="en-US" baseline="0"/>
                            <a:t>, </a:t>
                          </a:r>
                          <a:r>
                            <a:rPr lang="en-US"/>
                            <a:t>x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 baseline="0"/>
                            <a:t>, ..., </a:t>
                          </a:r>
                          <a:r>
                            <a:rPr lang="en-US"/>
                            <a:t>x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/>
                            <a:t>]</a:t>
                          </a:r>
                        </a:p>
                        <a:p>
                          <a:pPr algn="l"/>
                          <a:r>
                            <a:rPr lang="en-US">
                              <a:sym typeface="Wingdings" pitchFamily="2" charset="2"/>
                            </a:rPr>
                            <a:t> X </a:t>
                          </a:r>
                          <a14:m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/>
                            <a:t> R</a:t>
                          </a:r>
                          <a:r>
                            <a:rPr lang="en-US" baseline="30000"/>
                            <a:t>(nx x m) </a:t>
                          </a:r>
                          <a:endParaRPr lang="en-US" baseline="0"/>
                        </a:p>
                        <a:p>
                          <a:pPr algn="l"/>
                          <a:r>
                            <a:rPr lang="en-US" baseline="0">
                              <a:sym typeface="Wingdings" pitchFamily="2" charset="2"/>
                            </a:rPr>
                            <a:t> X shape = (nx, m)</a:t>
                          </a:r>
                          <a:endParaRPr lang="en-US" baseline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Ma trận đặc trưng, gồm có:</a:t>
                          </a:r>
                        </a:p>
                        <a:p>
                          <a:pPr algn="l"/>
                          <a:r>
                            <a:rPr lang="en-US"/>
                            <a:t>    m cột: số lượng đặc trưng x</a:t>
                          </a:r>
                          <a:r>
                            <a:rPr lang="en-US" baseline="30000"/>
                            <a:t>(i)</a:t>
                          </a:r>
                          <a:r>
                            <a:rPr lang="en-US"/>
                            <a:t>.</a:t>
                          </a:r>
                        </a:p>
                        <a:p>
                          <a:pPr algn="l"/>
                          <a:r>
                            <a:rPr lang="en-US"/>
                            <a:t>    n chiều (dòng): số chiều của mỗi vector đặc trưng x</a:t>
                          </a:r>
                          <a:r>
                            <a:rPr lang="en-US" baseline="30000"/>
                            <a:t>(i)</a:t>
                          </a:r>
                          <a:r>
                            <a:rPr lang="en-US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92659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/>
                            <a:t>Y = [</a:t>
                          </a:r>
                          <a:r>
                            <a:rPr lang="en-US"/>
                            <a:t>y</a:t>
                          </a:r>
                          <a:r>
                            <a:rPr lang="en-US" baseline="30000"/>
                            <a:t>(1) </a:t>
                          </a:r>
                          <a:r>
                            <a:rPr lang="en-US" baseline="0"/>
                            <a:t>, </a:t>
                          </a:r>
                          <a:r>
                            <a:rPr lang="en-US"/>
                            <a:t>y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 baseline="0"/>
                            <a:t>, ..., </a:t>
                          </a:r>
                          <a:r>
                            <a:rPr lang="en-US"/>
                            <a:t>y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 baseline="0"/>
                            <a:t>]</a:t>
                          </a:r>
                        </a:p>
                        <a:p>
                          <a:pPr marL="285750" indent="-285750" algn="l">
                            <a:buFont typeface="Wingdings" pitchFamily="2" charset="2"/>
                            <a:buChar char="è"/>
                          </a:pPr>
                          <a:r>
                            <a:rPr lang="en-US" baseline="0">
                              <a:sym typeface="Wingdings" pitchFamily="2" charset="2"/>
                            </a:rPr>
                            <a:t>Y </a:t>
                          </a:r>
                          <a14:m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/>
                            <a:t> R</a:t>
                          </a:r>
                          <a:r>
                            <a:rPr lang="en-US" baseline="30000"/>
                            <a:t>(1 x m) </a:t>
                          </a:r>
                        </a:p>
                        <a:p>
                          <a:pPr marL="285750" indent="-285750" algn="l">
                            <a:buFont typeface="Wingdings" pitchFamily="2" charset="2"/>
                            <a:buChar char="è"/>
                          </a:pPr>
                          <a:r>
                            <a:rPr lang="en-US" baseline="0">
                              <a:sym typeface="Wingdings" pitchFamily="2" charset="2"/>
                            </a:rPr>
                            <a:t>Y shape = (1, m)</a:t>
                          </a:r>
                          <a:endParaRPr lang="en-US" baseline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Vector nhãn, gồm có:</a:t>
                          </a:r>
                        </a:p>
                        <a:p>
                          <a:pPr algn="l"/>
                          <a:r>
                            <a:rPr lang="en-US"/>
                            <a:t>    m cột: số lượng nhãn trong tập huấn luyện.</a:t>
                          </a:r>
                        </a:p>
                        <a:p>
                          <a:pPr algn="l"/>
                          <a:r>
                            <a:rPr lang="en-US"/>
                            <a:t>    1 chiều (dòng).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5553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447844D-0064-6C40-AB75-E29B4EAE2E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153915"/>
                  </p:ext>
                </p:extLst>
              </p:nvPr>
            </p:nvGraphicFramePr>
            <p:xfrm>
              <a:off x="990600" y="1219200"/>
              <a:ext cx="10744200" cy="4795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78296">
                      <a:extLst>
                        <a:ext uri="{9D8B030D-6E8A-4147-A177-3AD203B41FA5}">
                          <a16:colId xmlns:a16="http://schemas.microsoft.com/office/drawing/2014/main" val="1224025639"/>
                        </a:ext>
                      </a:extLst>
                    </a:gridCol>
                    <a:gridCol w="6665904">
                      <a:extLst>
                        <a:ext uri="{9D8B030D-6E8A-4147-A177-3AD203B41FA5}">
                          <a16:colId xmlns:a16="http://schemas.microsoft.com/office/drawing/2014/main" val="412501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Ký hiệu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Ý nghĩa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195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(x,y)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Điểm dữ liệu quan sát (hay huấn luyện)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09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" t="-200000" r="-164174" b="-9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Vector đặc trưng có nx chiều. Là dạng vector cột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5523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" t="-310345" r="-164174" b="-9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y là nhãn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0480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Số lượng điểm dữ liệu huấn luyện.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45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{(x</a:t>
                          </a:r>
                          <a:r>
                            <a:rPr lang="en-US" baseline="30000"/>
                            <a:t>(1)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(1)</a:t>
                          </a:r>
                          <a:r>
                            <a:rPr lang="en-US"/>
                            <a:t>), (x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(2)</a:t>
                          </a:r>
                          <a:r>
                            <a:rPr lang="en-US"/>
                            <a:t>), ..., (x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/>
                            <a:t>, y</a:t>
                          </a:r>
                          <a:r>
                            <a:rPr lang="en-US" baseline="30000"/>
                            <a:t>(m)</a:t>
                          </a:r>
                          <a:r>
                            <a:rPr lang="en-US"/>
                            <a:t>)}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Tập huấn luyện gồm có m điểm dữ liệu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51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Mẫu huấn luyện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3129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Mẫu kiểm tra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346367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" t="-327778" r="-164174" b="-1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Ma trận đặc trưng, gồm có:</a:t>
                          </a:r>
                        </a:p>
                        <a:p>
                          <a:pPr algn="l"/>
                          <a:r>
                            <a:rPr lang="en-US"/>
                            <a:t>    m cột: số lượng đặc trưng x</a:t>
                          </a:r>
                          <a:r>
                            <a:rPr lang="en-US" baseline="30000"/>
                            <a:t>(i)</a:t>
                          </a:r>
                          <a:r>
                            <a:rPr lang="en-US"/>
                            <a:t>.</a:t>
                          </a:r>
                        </a:p>
                        <a:p>
                          <a:pPr algn="l"/>
                          <a:r>
                            <a:rPr lang="en-US"/>
                            <a:t>    n chiều (dòng): số chiều của mỗi vector đặc trưng x</a:t>
                          </a:r>
                          <a:r>
                            <a:rPr lang="en-US" baseline="30000"/>
                            <a:t>(i)</a:t>
                          </a:r>
                          <a:r>
                            <a:rPr lang="en-US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79265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" t="-427778" r="-164174" b="-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/>
                            <a:t>Vector nhãn, gồm có:</a:t>
                          </a:r>
                        </a:p>
                        <a:p>
                          <a:pPr algn="l"/>
                          <a:r>
                            <a:rPr lang="en-US"/>
                            <a:t>    m cột: số lượng nhãn trong tập huấn luyện.</a:t>
                          </a:r>
                        </a:p>
                        <a:p>
                          <a:pPr algn="l"/>
                          <a:r>
                            <a:rPr lang="en-US"/>
                            <a:t>    1 chiều (dòng).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55538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22857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HÀM MẤT MÁT</a:t>
            </a:r>
          </a:p>
        </p:txBody>
      </p:sp>
    </p:spTree>
    <p:extLst>
      <p:ext uri="{BB962C8B-B14F-4D97-AF65-F5344CB8AC3E}">
        <p14:creationId xmlns:p14="http://schemas.microsoft.com/office/powerpoint/2010/main" val="24098003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4A1D-D00C-0A41-86EC-1C1FF70A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4E2C1B-3455-A247-B425-311695FB65D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/>
                  <a:t>Cho một </a:t>
                </a:r>
                <a:r>
                  <a:rPr lang="en-US">
                    <a:solidFill>
                      <a:srgbClr val="FF0000"/>
                    </a:solidFill>
                  </a:rPr>
                  <a:t>vector đặc trưng x </a:t>
                </a:r>
                <a:r>
                  <a:rPr lang="en-US"/>
                  <a:t>là dữ liệu đầu vào.</a:t>
                </a:r>
              </a:p>
              <a:p>
                <a:r>
                  <a:rPr lang="en-US"/>
                  <a:t>Xây dựng một mô hình dự đoán để </a:t>
                </a:r>
                <a:r>
                  <a:rPr lang="en-US">
                    <a:solidFill>
                      <a:srgbClr val="FF0000"/>
                    </a:solidFill>
                  </a:rPr>
                  <a:t>dự đoán ra kết quả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từ dữ liệu đầu vào x: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= P(y=1 | x).</a:t>
                </a:r>
                <a:endParaRPr lang="en-US" sz="280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57150" indent="0">
                  <a:buNone/>
                </a:pPr>
                <a:r>
                  <a:rPr lang="en-US" i="1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i="1"/>
                  <a:t> là xác suất để dự đoán nhãn y = 1 từ dữ liệu đầu vào 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4E2C1B-3455-A247-B425-311695FB6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23" t="-1401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C65BAF-20B0-AC4F-8540-2E90211CBFF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97600" y="1600201"/>
                <a:ext cx="5613400" cy="4525963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Input: 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x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</a:t>
                </a:r>
                <a:r>
                  <a:rPr lang="en-US"/>
                  <a:t>: vector đặc trưng x chiều.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w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 </a:t>
                </a:r>
                <a:r>
                  <a:rPr lang="en-US"/>
                  <a:t>, </a:t>
                </a:r>
                <a:r>
                  <a:rPr lang="en-US">
                    <a:solidFill>
                      <a:srgbClr val="FF0000"/>
                    </a:solidFill>
                  </a:rPr>
                  <a:t>b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R: Tập các tham số. 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Output:</a:t>
                </a:r>
              </a:p>
              <a:p>
                <a:pPr marL="0" indent="0" algn="ctr">
                  <a:buNone/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 + b)</a:t>
                </a:r>
              </a:p>
              <a:p>
                <a:pPr marL="0" indent="0">
                  <a:buNone/>
                </a:pPr>
                <a:endParaRPr lang="vi-VN" b="1" i="1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400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400" b="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/>
                  <a:t> được gọi là </a:t>
                </a:r>
                <a:r>
                  <a:rPr lang="en-US" sz="2400" i="1">
                    <a:solidFill>
                      <a:srgbClr val="FF0000"/>
                    </a:solidFill>
                  </a:rPr>
                  <a:t>hàm sigmoid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C65BAF-20B0-AC4F-8540-2E90211CB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97600" y="1600201"/>
                <a:ext cx="5613400" cy="4525963"/>
              </a:xfrm>
              <a:blipFill>
                <a:blip r:embed="rId3"/>
                <a:stretch>
                  <a:fillRect l="-203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6B8268D8-857D-CB41-A12E-75B8EE19DA22}"/>
              </a:ext>
            </a:extLst>
          </p:cNvPr>
          <p:cNvSpPr/>
          <p:nvPr/>
        </p:nvSpPr>
        <p:spPr>
          <a:xfrm rot="16200000">
            <a:off x="9525000" y="3657600"/>
            <a:ext cx="228600" cy="990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9345A-1DE2-9046-A6B6-C5D6B02AF5D7}"/>
              </a:ext>
            </a:extLst>
          </p:cNvPr>
          <p:cNvSpPr txBox="1"/>
          <p:nvPr/>
        </p:nvSpPr>
        <p:spPr>
          <a:xfrm>
            <a:off x="9489259" y="41703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21348050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E3AF-15B3-E34B-9A8B-642B7728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3B31A1-4390-B047-B2B1-FE74B5D650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Ngoài ra, ta còn có cách mô hình hoá khác cho Hồi quy logistic như sau: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Input: </a:t>
                </a:r>
              </a:p>
              <a:p>
                <a:pPr marL="0" indent="0">
                  <a:buNone/>
                </a:pPr>
                <a:r>
                  <a:rPr lang="en-US"/>
                  <a:t>	X</a:t>
                </a:r>
                <a:r>
                  <a:rPr lang="en-US" baseline="-25000"/>
                  <a:t>0</a:t>
                </a:r>
                <a:r>
                  <a:rPr lang="en-US"/>
                  <a:t> = 1.</a:t>
                </a:r>
              </a:p>
              <a:p>
                <a:pPr marL="0" indent="0">
                  <a:buNone/>
                </a:pPr>
                <a:r>
                  <a:rPr lang="en-US"/>
                  <a:t>	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nx+1 </a:t>
                </a:r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Ouput: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>
                    <a:solidFill>
                      <a:srgbClr val="0066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30000">
                    <a:solidFill>
                      <a:srgbClr val="0066FF"/>
                    </a:solidFill>
                  </a:rPr>
                  <a:t>T</a:t>
                </a:r>
                <a:r>
                  <a:rPr lang="en-US"/>
                  <a:t>x</a:t>
                </a:r>
                <a:r>
                  <a:rPr lang="en-US">
                    <a:solidFill>
                      <a:srgbClr val="0066FF"/>
                    </a:solidFill>
                  </a:rPr>
                  <a:t>). 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3B31A1-4390-B047-B2B1-FE74B5D650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1FA983-FEC2-9441-91F2-52ABFE717DB3}"/>
                  </a:ext>
                </a:extLst>
              </p:cNvPr>
              <p:cNvSpPr txBox="1"/>
              <p:nvPr/>
            </p:nvSpPr>
            <p:spPr>
              <a:xfrm>
                <a:off x="5181600" y="3242563"/>
                <a:ext cx="1497333" cy="2002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rgbClr val="0066FF"/>
                    </a:solidFill>
                  </a:rPr>
                  <a:t>𝜃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66FF"/>
                                  </a:solidFill>
                                </a:rPr>
                                <m:t>𝜃</m:t>
                              </m:r>
                              <m:r>
                                <a:rPr lang="vi-VN" sz="2800" b="0" i="1" baseline="-2500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rgbClr val="0066FF"/>
                                  </a:solidFill>
                                </a:rPr>
                                <m:t>𝜃</m:t>
                              </m:r>
                              <m:r>
                                <a:rPr lang="vi-VN" sz="2800" b="0" i="1" baseline="-2500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solidFill>
                                        <a:srgbClr val="006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rgbClr val="0066FF"/>
                                        </a:solidFill>
                                      </a:rPr>
                                      <m:t>𝜃</m:t>
                                    </m:r>
                                    <m:r>
                                      <a:rPr lang="vi-VN" sz="2800" b="0" i="1" baseline="-2500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i="1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solidFill>
                                          <a:srgbClr val="0066FF"/>
                                        </a:solidFill>
                                      </a:rPr>
                                      <m:t>𝜃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800" i="1" baseline="-2500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nx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1FA983-FEC2-9441-91F2-52ABFE717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42563"/>
                <a:ext cx="1497333" cy="2002536"/>
              </a:xfrm>
              <a:prstGeom prst="rect">
                <a:avLst/>
              </a:prstGeom>
              <a:blipFill>
                <a:blip r:embed="rId3"/>
                <a:stretch>
                  <a:fillRect l="-932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165E85-BA3A-794B-9A7F-6637AA1188AD}"/>
              </a:ext>
            </a:extLst>
          </p:cNvPr>
          <p:cNvSpPr txBox="1"/>
          <p:nvPr/>
        </p:nvSpPr>
        <p:spPr>
          <a:xfrm>
            <a:off x="7315200" y="32443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BE4B7-E285-D644-B8B4-88981CF78AC4}"/>
              </a:ext>
            </a:extLst>
          </p:cNvPr>
          <p:cNvSpPr txBox="1"/>
          <p:nvPr/>
        </p:nvSpPr>
        <p:spPr>
          <a:xfrm>
            <a:off x="7311158" y="4191000"/>
            <a:ext cx="38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A98E68-77CA-1946-96D3-BC32B1F997BB}"/>
              </a:ext>
            </a:extLst>
          </p:cNvPr>
          <p:cNvSpPr/>
          <p:nvPr/>
        </p:nvSpPr>
        <p:spPr>
          <a:xfrm>
            <a:off x="6678933" y="3886200"/>
            <a:ext cx="407667" cy="1219200"/>
          </a:xfrm>
          <a:prstGeom prst="rightBrace">
            <a:avLst>
              <a:gd name="adj1" fmla="val 8333"/>
              <a:gd name="adj2" fmla="val 5104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6C25BF-BA50-3D46-BE5B-B68AB4586304}"/>
              </a:ext>
            </a:extLst>
          </p:cNvPr>
          <p:cNvCxnSpPr/>
          <p:nvPr/>
        </p:nvCxnSpPr>
        <p:spPr>
          <a:xfrm>
            <a:off x="6477000" y="3505944"/>
            <a:ext cx="838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AF48F0B-1265-854B-95E3-94652A1A4B60}"/>
              </a:ext>
            </a:extLst>
          </p:cNvPr>
          <p:cNvSpPr/>
          <p:nvPr/>
        </p:nvSpPr>
        <p:spPr>
          <a:xfrm>
            <a:off x="3810000" y="4114800"/>
            <a:ext cx="1219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538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7D51-4189-444C-B932-8B069026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Xây dựng hàm mất mát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55563-B6AB-0E42-A185-A214F23A4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8"/>
                <a:ext cx="109728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Giá trị dự đoán: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 + b)</a:t>
                </a:r>
                <a:r>
                  <a:rPr lang="en-US"/>
                  <a:t>, với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sup>
                        </m:sSup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Cho dữ liệu ban đầu: </a:t>
                </a:r>
                <a:r>
                  <a:rPr lang="en-US" i="1"/>
                  <a:t>{(x</a:t>
                </a:r>
                <a:r>
                  <a:rPr lang="en-US" i="1" baseline="30000"/>
                  <a:t>(1)</a:t>
                </a:r>
                <a:r>
                  <a:rPr lang="en-US" i="1"/>
                  <a:t>, y</a:t>
                </a:r>
                <a:r>
                  <a:rPr lang="en-US" i="1" baseline="30000"/>
                  <a:t>(1)</a:t>
                </a:r>
                <a:r>
                  <a:rPr lang="en-US" i="1"/>
                  <a:t>), ..., (x</a:t>
                </a:r>
                <a:r>
                  <a:rPr lang="en-US" i="1" baseline="30000"/>
                  <a:t>(m)</a:t>
                </a:r>
                <a:r>
                  <a:rPr lang="en-US" i="1"/>
                  <a:t>, y</a:t>
                </a:r>
                <a:r>
                  <a:rPr lang="en-US" i="1" baseline="30000"/>
                  <a:t>(m)</a:t>
                </a:r>
                <a:r>
                  <a:rPr lang="en-US" i="1"/>
                  <a:t>)},</a:t>
                </a:r>
                <a:r>
                  <a:rPr lang="en-US"/>
                  <a:t> dự đoán: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i="1" baseline="30000"/>
                  <a:t>(i)</a:t>
                </a:r>
                <a:r>
                  <a:rPr lang="en-US" i="1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/>
                  <a:t> y</a:t>
                </a:r>
                <a:r>
                  <a:rPr lang="en-US" i="1" baseline="30000"/>
                  <a:t>(i)</a:t>
                </a:r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Viết lại giá trị dự đoán: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baseline="30000"/>
                  <a:t>(i)</a:t>
                </a:r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(i)</a:t>
                </a:r>
                <a:r>
                  <a:rPr lang="en-US" b="1">
                    <a:solidFill>
                      <a:srgbClr val="FF0000"/>
                    </a:solidFill>
                  </a:rPr>
                  <a:t> + b)</a:t>
                </a:r>
                <a:r>
                  <a:rPr lang="en-US"/>
                  <a:t>, với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/>
                  <a:t>(z</a:t>
                </a:r>
                <a:r>
                  <a:rPr lang="en-US" baseline="30000"/>
                  <a:t>(i)</a:t>
                </a:r>
                <a:r>
                  <a:rPr lang="en-US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vi-VN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vi-VN" b="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Các giá trị: </a:t>
                </a:r>
                <a:r>
                  <a:rPr lang="en-US">
                    <a:solidFill>
                      <a:srgbClr val="FF0000"/>
                    </a:solidFill>
                  </a:rPr>
                  <a:t>x</a:t>
                </a:r>
                <a:r>
                  <a:rPr lang="en-US" baseline="30000">
                    <a:solidFill>
                      <a:srgbClr val="FF0000"/>
                    </a:solidFill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</a:rPr>
                  <a:t>, y</a:t>
                </a:r>
                <a:r>
                  <a:rPr lang="en-US" baseline="30000">
                    <a:solidFill>
                      <a:srgbClr val="FF0000"/>
                    </a:solidFill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</a:rPr>
                  <a:t>, z</a:t>
                </a:r>
                <a:r>
                  <a:rPr lang="en-US" baseline="30000">
                    <a:solidFill>
                      <a:srgbClr val="FF0000"/>
                    </a:solidFill>
                  </a:rPr>
                  <a:t>(i)</a:t>
                </a:r>
                <a:r>
                  <a:rPr lang="en-US"/>
                  <a:t> ứng với </a:t>
                </a:r>
                <a:r>
                  <a:rPr lang="en-US">
                    <a:solidFill>
                      <a:srgbClr val="FF0000"/>
                    </a:solidFill>
                  </a:rPr>
                  <a:t>dữ liệu huấn luyện thứ i </a:t>
                </a:r>
                <a:r>
                  <a:rPr lang="en-US"/>
                  <a:t>trong tập dữ liệu huấn luyện.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Hàm mất mát: 	</a:t>
                </a:r>
                <a:r>
                  <a:rPr lang="en-US"/>
                  <a:t>		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y</a:t>
                </a:r>
                <a:r>
                  <a:rPr lang="en-US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vi-VN" b="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vi-VN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/>
                        </a:solidFill>
                      </a:rPr>
                      <m:t>y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aseline="30000"/>
                  <a:t>2</a:t>
                </a:r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Ý nghĩa: Sự khác biệt giữa </a:t>
                </a:r>
                <a:r>
                  <a:rPr lang="en-US">
                    <a:solidFill>
                      <a:srgbClr val="FF0000"/>
                    </a:solidFill>
                  </a:rPr>
                  <a:t>giá trị dự đoán </a:t>
                </a:r>
                <a:r>
                  <a:rPr lang="en-US"/>
                  <a:t>và </a:t>
                </a:r>
                <a:r>
                  <a:rPr lang="en-US">
                    <a:solidFill>
                      <a:srgbClr val="FF0000"/>
                    </a:solidFill>
                  </a:rPr>
                  <a:t>giá trị thực (nhãn)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55563-B6AB-0E42-A185-A214F23A4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8"/>
                <a:ext cx="10972800" cy="4525963"/>
              </a:xfrm>
              <a:blipFill>
                <a:blip r:embed="rId2"/>
                <a:stretch>
                  <a:fillRect l="-1273" b="-7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1893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F493-77EC-D448-944F-ED62A9D2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Xây dựng hàm mất mát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B7101-D277-314B-8435-C9F51BF2C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277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y</a:t>
                </a:r>
                <a:r>
                  <a:rPr lang="en-US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vi-V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vi-V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/>
                        </a:solidFill>
                      </a:rPr>
                      <m:t>y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y</a:t>
                </a:r>
                <a:r>
                  <a:rPr lang="en-US"/>
                  <a:t>) = - (y.log(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) + (1-y).log(1-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)).</a:t>
                </a:r>
              </a:p>
              <a:p>
                <a:pPr marL="0" indent="0">
                  <a:buNone/>
                </a:pPr>
                <a:r>
                  <a:rPr lang="en-US" u="sng">
                    <a:solidFill>
                      <a:srgbClr val="FF0000"/>
                    </a:solidFill>
                  </a:rPr>
                  <a:t>Hàm chi phí (Cost function):</a:t>
                </a:r>
                <a:r>
                  <a:rPr lang="en-US" u="sng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vi-VN" b="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</a:rPr>
                              <m:t>y</m:t>
                            </m:r>
                          </m:e>
                          <m:sup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vi-V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vi-VN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vi-VN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vi-V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vi-V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vi-V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vi-V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vi-V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Ý nghĩa hàm chi phí</a:t>
                </a:r>
                <a:r>
                  <a:rPr lang="en-US"/>
                  <a:t>: Đo lường mức độ hiệu quả mà </a:t>
                </a:r>
                <a:r>
                  <a:rPr lang="en-US" b="1">
                    <a:solidFill>
                      <a:srgbClr val="FF0000"/>
                    </a:solidFill>
                  </a:rPr>
                  <a:t>tham số w và b </a:t>
                </a:r>
                <a:r>
                  <a:rPr lang="en-US"/>
                  <a:t>đang thực hiện </a:t>
                </a:r>
                <a:r>
                  <a:rPr lang="en-US">
                    <a:solidFill>
                      <a:srgbClr val="FF0000"/>
                    </a:solidFill>
                  </a:rPr>
                  <a:t>trên tập huấn luyện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B7101-D277-314B-8435-C9F51BF2C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277600" cy="4525963"/>
              </a:xfrm>
              <a:blipFill>
                <a:blip r:embed="rId2"/>
                <a:stretch>
                  <a:fillRect l="-123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5209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9650760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268-39CF-2F48-BEC0-DFE809D1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Neural units</a:t>
            </a:r>
          </a:p>
        </p:txBody>
      </p:sp>
    </p:spTree>
    <p:extLst>
      <p:ext uri="{BB962C8B-B14F-4D97-AF65-F5344CB8AC3E}">
        <p14:creationId xmlns:p14="http://schemas.microsoft.com/office/powerpoint/2010/main" val="130601976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D5F-EC00-C34D-8977-8B807512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Nhắc lại hàm mất mát và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66B81-9FEC-394C-AC05-23971503A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Giá trị dự đoán đầu ra: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 + b)</a:t>
                </a:r>
                <a:r>
                  <a:rPr lang="en-US"/>
                  <a:t>, với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Hàm chi phí:</a:t>
                </a:r>
              </a:p>
              <a:p>
                <a:pPr marL="0" indent="0" algn="ctr">
                  <a:buNone/>
                </a:pPr>
                <a:r>
                  <a:rPr lang="en-US" sz="2400"/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</a:rPr>
                              <m:t>y</m:t>
                            </m:r>
                          </m:e>
                          <m:sup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vi-V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vi-V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vi-V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vi-V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vi-V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Ý nghĩa hàm chi phí</a:t>
                </a:r>
                <a:r>
                  <a:rPr lang="en-US"/>
                  <a:t>: Đo lường mức độ hiệu quả mà </a:t>
                </a:r>
                <a:r>
                  <a:rPr lang="en-US" b="1">
                    <a:solidFill>
                      <a:srgbClr val="FF0000"/>
                    </a:solidFill>
                  </a:rPr>
                  <a:t>tham số w và b </a:t>
                </a:r>
                <a:r>
                  <a:rPr lang="en-US"/>
                  <a:t>đang thực hiện </a:t>
                </a:r>
                <a:r>
                  <a:rPr lang="en-US">
                    <a:solidFill>
                      <a:srgbClr val="FF0000"/>
                    </a:solidFill>
                  </a:rPr>
                  <a:t>trên tập huấn luyện</a:t>
                </a:r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>
                    <a:sym typeface="Wingdings" pitchFamily="2" charset="2"/>
                  </a:rPr>
                  <a:t> Để </a:t>
                </a:r>
                <a:r>
                  <a:rPr lang="en-US">
                    <a:solidFill>
                      <a:srgbClr val="FF0000"/>
                    </a:solidFill>
                    <a:sym typeface="Wingdings" pitchFamily="2" charset="2"/>
                  </a:rPr>
                  <a:t>tối ưu hàm chi phí </a:t>
                </a:r>
                <a:r>
                  <a:rPr lang="en-US">
                    <a:sym typeface="Wingdings" pitchFamily="2" charset="2"/>
                  </a:rPr>
                  <a:t>J(w,b) thì ta phải </a:t>
                </a:r>
                <a:r>
                  <a:rPr lang="en-US" b="1">
                    <a:solidFill>
                      <a:srgbClr val="FF0000"/>
                    </a:solidFill>
                    <a:sym typeface="Wingdings" pitchFamily="2" charset="2"/>
                  </a:rPr>
                  <a:t>hiệu chỉnh giá trị 2 tham số w và b</a:t>
                </a:r>
                <a:r>
                  <a:rPr lang="en-US">
                    <a:sym typeface="Wingdings" pitchFamily="2" charset="2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66B81-9FEC-394C-AC05-23971503A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3740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0544-9421-3948-883A-49CEEC0A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F5C6-40E4-2B45-B647-C22180742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Gradient descent </a:t>
            </a:r>
            <a:r>
              <a:rPr lang="en-US"/>
              <a:t>là </a:t>
            </a:r>
            <a:r>
              <a:rPr lang="en-US">
                <a:solidFill>
                  <a:srgbClr val="FF0000"/>
                </a:solidFill>
              </a:rPr>
              <a:t>một thuật toán </a:t>
            </a:r>
            <a:r>
              <a:rPr lang="en-US"/>
              <a:t>tối ưu hoá dùng để </a:t>
            </a:r>
            <a:r>
              <a:rPr lang="en-US">
                <a:solidFill>
                  <a:srgbClr val="FF0000"/>
                </a:solidFill>
              </a:rPr>
              <a:t>tìm điểm tối tiểu cục bộ </a:t>
            </a:r>
            <a:r>
              <a:rPr lang="en-US"/>
              <a:t>(local minimum) của một hàm số.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A6D51-AEE8-A94D-ACC1-0EDC8EB22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67000"/>
            <a:ext cx="6075363" cy="327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209D5-7858-DA44-81AF-17EAD57D8FBF}"/>
              </a:ext>
            </a:extLst>
          </p:cNvPr>
          <p:cNvSpPr txBox="1"/>
          <p:nvPr/>
        </p:nvSpPr>
        <p:spPr>
          <a:xfrm>
            <a:off x="8229600" y="32004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x* (điểm màu xanh) </a:t>
            </a:r>
            <a:r>
              <a:rPr lang="en-US">
                <a:solidFill>
                  <a:srgbClr val="0066FF"/>
                </a:solidFill>
              </a:rPr>
              <a:t>chính là </a:t>
            </a:r>
            <a:r>
              <a:rPr lang="en-US">
                <a:solidFill>
                  <a:srgbClr val="FF0000"/>
                </a:solidFill>
              </a:rPr>
              <a:t>điểm tối tiểu cục bộ </a:t>
            </a:r>
            <a:r>
              <a:rPr lang="en-US">
                <a:solidFill>
                  <a:srgbClr val="0066FF"/>
                </a:solidFill>
              </a:rPr>
              <a:t>của hàm số f(x)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8180D6-86E2-E740-BF50-DDDCD6EEE4F2}"/>
              </a:ext>
            </a:extLst>
          </p:cNvPr>
          <p:cNvCxnSpPr>
            <a:stCxn id="8" idx="1"/>
          </p:cNvCxnSpPr>
          <p:nvPr/>
        </p:nvCxnSpPr>
        <p:spPr>
          <a:xfrm flipH="1">
            <a:off x="5659437" y="3662065"/>
            <a:ext cx="2570163" cy="212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3879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18D5-7263-4B46-9661-69FDF662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19D982-489D-EC4D-8AB9-74F26C198B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4800" y="1600201"/>
                <a:ext cx="5943600" cy="4525963"/>
              </a:xfrm>
            </p:spPr>
            <p:txBody>
              <a:bodyPr/>
              <a:lstStyle/>
              <a:p>
                <a:r>
                  <a:rPr lang="en-US">
                    <a:solidFill>
                      <a:srgbClr val="FF0000"/>
                    </a:solidFill>
                  </a:rPr>
                  <a:t>Bước 1</a:t>
                </a:r>
                <a:r>
                  <a:rPr lang="en-US"/>
                  <a:t>: Khởi tạo trọng số W và b.</a:t>
                </a:r>
              </a:p>
              <a:p>
                <a:pPr lvl="1"/>
                <a:r>
                  <a:rPr lang="en-US">
                    <a:solidFill>
                      <a:srgbClr val="008000"/>
                    </a:solidFill>
                  </a:rPr>
                  <a:t>W = W0.</a:t>
                </a:r>
              </a:p>
              <a:p>
                <a:pPr lvl="1"/>
                <a:r>
                  <a:rPr lang="en-US">
                    <a:solidFill>
                      <a:srgbClr val="008000"/>
                    </a:solidFill>
                  </a:rPr>
                  <a:t>b = b0.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Bước 2</a:t>
                </a:r>
                <a:r>
                  <a:rPr lang="en-US"/>
                  <a:t>: Lặp</a:t>
                </a:r>
              </a:p>
              <a:p>
                <a:pPr marL="457200" lvl="1" indent="0">
                  <a:buNone/>
                </a:pPr>
                <a:r>
                  <a:rPr lang="en-US"/>
                  <a:t>Ứng với mỗi bước lặp, cập nhật trọng số cho W và b.</a:t>
                </a:r>
              </a:p>
              <a:p>
                <a:pPr marL="457200" lvl="1" indent="0">
                  <a:buNone/>
                </a:pPr>
                <a:r>
                  <a:rPr lang="en-US"/>
                  <a:t>	</a:t>
                </a:r>
                <a:r>
                  <a:rPr lang="en-US">
                    <a:solidFill>
                      <a:srgbClr val="FF0000"/>
                    </a:solidFill>
                  </a:rPr>
                  <a:t>W = W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*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dw</m:t>
                        </m:r>
                      </m:den>
                    </m:f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	b = b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*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db</m:t>
                        </m:r>
                      </m:den>
                    </m:f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được gọi là </a:t>
                </a:r>
                <a:r>
                  <a:rPr lang="en-US">
                    <a:solidFill>
                      <a:srgbClr val="FF0000"/>
                    </a:solidFill>
                  </a:rPr>
                  <a:t>learning rate</a:t>
                </a:r>
                <a:r>
                  <a:rPr lang="en-US"/>
                  <a:t>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19D982-489D-EC4D-8AB9-74F26C198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1600201"/>
                <a:ext cx="5943600" cy="4525963"/>
              </a:xfrm>
              <a:blipFill>
                <a:blip r:embed="rId2"/>
                <a:stretch>
                  <a:fillRect l="-1923" t="-1401" r="-1923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A96A140-C0F3-104F-BCF7-039B2DE6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29400" y="1600201"/>
                <a:ext cx="49530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W := W0</a:t>
                </a: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b := b0</a:t>
                </a:r>
              </a:p>
              <a:p>
                <a:pPr marL="0" indent="0">
                  <a:buNone/>
                </a:pPr>
                <a:endParaRPr lang="en-US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{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W := W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dw</m:t>
                        </m:r>
                      </m:den>
                    </m:f>
                  </m:oMath>
                </a14:m>
                <a:endParaRPr lang="en-US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b := b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vi-VN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den>
                    </m:f>
                  </m:oMath>
                </a14:m>
                <a:endParaRPr lang="en-US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A96A140-C0F3-104F-BCF7-039B2DE6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29400" y="1600201"/>
                <a:ext cx="4953000" cy="4525963"/>
              </a:xfrm>
              <a:blipFill>
                <a:blip r:embed="rId3"/>
                <a:stretch>
                  <a:fillRect l="-230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44615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C8FC-9379-484C-B0DA-B40FFD8B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</a:t>
            </a:r>
          </a:p>
        </p:txBody>
      </p:sp>
      <p:pic>
        <p:nvPicPr>
          <p:cNvPr id="1026" name="Picture 2" descr="An Intuitive Introduction to Gradient Descent">
            <a:extLst>
              <a:ext uri="{FF2B5EF4-FFF2-40B4-BE49-F238E27FC236}">
                <a16:creationId xmlns:a16="http://schemas.microsoft.com/office/drawing/2014/main" id="{37FA43E1-254F-4242-9E44-3BF6ED11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6248400" cy="489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F563A-F015-3F49-BB5E-2FF93065B075}"/>
              </a:ext>
            </a:extLst>
          </p:cNvPr>
          <p:cNvSpPr txBox="1"/>
          <p:nvPr/>
        </p:nvSpPr>
        <p:spPr>
          <a:xfrm>
            <a:off x="8169914" y="141763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Định nghĩa của đạo hàm: </a:t>
            </a:r>
            <a:r>
              <a:rPr lang="en-US">
                <a:solidFill>
                  <a:srgbClr val="FF0000"/>
                </a:solidFill>
              </a:rPr>
              <a:t>Là độ dốc của hàm ngay tại 1 điểm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DB45B0-6383-8144-A50B-A587F87A26C6}"/>
              </a:ext>
            </a:extLst>
          </p:cNvPr>
          <p:cNvCxnSpPr>
            <a:cxnSpLocks/>
          </p:cNvCxnSpPr>
          <p:nvPr/>
        </p:nvCxnSpPr>
        <p:spPr>
          <a:xfrm flipH="1">
            <a:off x="4794713" y="2743200"/>
            <a:ext cx="310687" cy="925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F55E3E-7EC8-0E45-847E-FC911BCFF5B6}"/>
              </a:ext>
            </a:extLst>
          </p:cNvPr>
          <p:cNvCxnSpPr>
            <a:cxnSpLocks/>
          </p:cNvCxnSpPr>
          <p:nvPr/>
        </p:nvCxnSpPr>
        <p:spPr>
          <a:xfrm>
            <a:off x="4784956" y="3668219"/>
            <a:ext cx="32044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BA3BA5-7014-494E-849D-C0CAC64864AB}"/>
              </a:ext>
            </a:extLst>
          </p:cNvPr>
          <p:cNvCxnSpPr>
            <a:cxnSpLocks/>
          </p:cNvCxnSpPr>
          <p:nvPr/>
        </p:nvCxnSpPr>
        <p:spPr>
          <a:xfrm flipV="1">
            <a:off x="5105400" y="2743202"/>
            <a:ext cx="0" cy="92501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7E9EFC-AA6A-9C41-90AC-B1FEBCF3BE1D}"/>
              </a:ext>
            </a:extLst>
          </p:cNvPr>
          <p:cNvSpPr txBox="1"/>
          <p:nvPr/>
        </p:nvSpPr>
        <p:spPr>
          <a:xfrm>
            <a:off x="3200400" y="131809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Điểm khởi tạo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E1C29F-F1E6-B748-83BB-D9D738A03BC7}"/>
              </a:ext>
            </a:extLst>
          </p:cNvPr>
          <p:cNvCxnSpPr>
            <a:cxnSpLocks/>
          </p:cNvCxnSpPr>
          <p:nvPr/>
        </p:nvCxnSpPr>
        <p:spPr>
          <a:xfrm>
            <a:off x="4009275" y="1673309"/>
            <a:ext cx="855751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C24FFE-D996-3646-A044-92E27A1617A6}"/>
                  </a:ext>
                </a:extLst>
              </p:cNvPr>
              <p:cNvSpPr txBox="1"/>
              <p:nvPr/>
            </p:nvSpPr>
            <p:spPr>
              <a:xfrm>
                <a:off x="5943600" y="4267200"/>
                <a:ext cx="3933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66FF"/>
                    </a:solidFill>
                  </a:rPr>
                  <a:t>Đạo hàm dương </a:t>
                </a:r>
                <a:r>
                  <a:rPr lang="en-US">
                    <a:solidFill>
                      <a:srgbClr val="0066FF"/>
                    </a:solidFill>
                    <a:sym typeface="Wingdings" pitchFamily="2" charset="2"/>
                  </a:rPr>
                  <a:t></a:t>
                </a:r>
                <a:r>
                  <a:rPr lang="en-US">
                    <a:solidFill>
                      <a:srgbClr val="0066FF"/>
                    </a:solidFill>
                  </a:rPr>
                  <a:t> </a:t>
                </a:r>
                <a:r>
                  <a:rPr lang="en-US">
                    <a:solidFill>
                      <a:srgbClr val="FF0000"/>
                    </a:solidFill>
                  </a:rPr>
                  <a:t>W’ = W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*dW </a:t>
                </a:r>
                <a:endParaRPr lang="en-US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C24FFE-D996-3646-A044-92E27A161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267200"/>
                <a:ext cx="3933064" cy="369332"/>
              </a:xfrm>
              <a:prstGeom prst="rect">
                <a:avLst/>
              </a:prstGeom>
              <a:blipFill>
                <a:blip r:embed="rId3"/>
                <a:stretch>
                  <a:fillRect l="-1290" t="-1379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30F135F4-E9C5-CC4C-AD69-08379E25EC71}"/>
              </a:ext>
            </a:extLst>
          </p:cNvPr>
          <p:cNvSpPr/>
          <p:nvPr/>
        </p:nvSpPr>
        <p:spPr>
          <a:xfrm>
            <a:off x="4572000" y="3741003"/>
            <a:ext cx="152400" cy="1613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189343-7CC2-B54F-98E5-EF0963C0D677}"/>
              </a:ext>
            </a:extLst>
          </p:cNvPr>
          <p:cNvCxnSpPr/>
          <p:nvPr/>
        </p:nvCxnSpPr>
        <p:spPr>
          <a:xfrm flipH="1" flipV="1">
            <a:off x="4724400" y="3902333"/>
            <a:ext cx="1219200" cy="54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A0F4A5-2CD6-4A44-8620-1AA1FE1A0BBF}"/>
              </a:ext>
            </a:extLst>
          </p:cNvPr>
          <p:cNvSpPr/>
          <p:nvPr/>
        </p:nvSpPr>
        <p:spPr>
          <a:xfrm>
            <a:off x="4416656" y="3972834"/>
            <a:ext cx="152400" cy="1613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2D5A25-FF70-1144-A8F6-02682EBD3C1A}"/>
              </a:ext>
            </a:extLst>
          </p:cNvPr>
          <p:cNvSpPr/>
          <p:nvPr/>
        </p:nvSpPr>
        <p:spPr>
          <a:xfrm>
            <a:off x="4114800" y="4218071"/>
            <a:ext cx="152400" cy="1613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C2702C1A-6FB8-6E48-B413-84BFF97C58F3}"/>
              </a:ext>
            </a:extLst>
          </p:cNvPr>
          <p:cNvSpPr/>
          <p:nvPr/>
        </p:nvSpPr>
        <p:spPr>
          <a:xfrm rot="3223906">
            <a:off x="4415151" y="3897049"/>
            <a:ext cx="293631" cy="84594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8C68DC-059C-5E45-87E3-A34ABA67C083}"/>
              </a:ext>
            </a:extLst>
          </p:cNvPr>
          <p:cNvSpPr txBox="1"/>
          <p:nvPr/>
        </p:nvSpPr>
        <p:spPr>
          <a:xfrm>
            <a:off x="6845300" y="4992469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Lặp đi lặp lại nhiều lần liên tiếp, W sẽ tiến tới điểm cực tiểu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802B84-D652-4742-945E-80B77B79D3EB}"/>
              </a:ext>
            </a:extLst>
          </p:cNvPr>
          <p:cNvCxnSpPr>
            <a:stCxn id="37" idx="1"/>
          </p:cNvCxnSpPr>
          <p:nvPr/>
        </p:nvCxnSpPr>
        <p:spPr>
          <a:xfrm>
            <a:off x="4648817" y="4438392"/>
            <a:ext cx="2209183" cy="89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6FADB45-9E7F-2844-8319-6F308C50C907}"/>
              </a:ext>
            </a:extLst>
          </p:cNvPr>
          <p:cNvSpPr/>
          <p:nvPr/>
        </p:nvSpPr>
        <p:spPr>
          <a:xfrm>
            <a:off x="2625957" y="2761754"/>
            <a:ext cx="152400" cy="1613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7DDC5B2-41DF-1748-8F02-78E2A4EA4656}"/>
              </a:ext>
            </a:extLst>
          </p:cNvPr>
          <p:cNvSpPr/>
          <p:nvPr/>
        </p:nvSpPr>
        <p:spPr>
          <a:xfrm>
            <a:off x="2702157" y="3125044"/>
            <a:ext cx="152400" cy="1613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A566E-5394-8142-BC84-6AB562CE11A8}"/>
              </a:ext>
            </a:extLst>
          </p:cNvPr>
          <p:cNvSpPr/>
          <p:nvPr/>
        </p:nvSpPr>
        <p:spPr>
          <a:xfrm>
            <a:off x="2813513" y="3441700"/>
            <a:ext cx="152400" cy="16133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73A-0278-C94C-8A66-7EABD375DEAF}"/>
                  </a:ext>
                </a:extLst>
              </p:cNvPr>
              <p:cNvSpPr txBox="1"/>
              <p:nvPr/>
            </p:nvSpPr>
            <p:spPr>
              <a:xfrm>
                <a:off x="5943600" y="3754648"/>
                <a:ext cx="563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66FF"/>
                    </a:solidFill>
                  </a:rPr>
                  <a:t>Đạo hàm âm </a:t>
                </a:r>
                <a:r>
                  <a:rPr lang="en-US">
                    <a:solidFill>
                      <a:srgbClr val="0066FF"/>
                    </a:solidFill>
                    <a:sym typeface="Wingdings" pitchFamily="2" charset="2"/>
                  </a:rPr>
                  <a:t></a:t>
                </a:r>
                <a:r>
                  <a:rPr lang="en-US">
                    <a:solidFill>
                      <a:srgbClr val="0066FF"/>
                    </a:solidFill>
                  </a:rPr>
                  <a:t> </a:t>
                </a:r>
                <a:r>
                  <a:rPr lang="en-US">
                    <a:solidFill>
                      <a:srgbClr val="FF0000"/>
                    </a:solidFill>
                  </a:rPr>
                  <a:t>W’ = W 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*(-dW) = W’ = W 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*dW </a:t>
                </a:r>
                <a:endParaRPr lang="en-US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73A-0278-C94C-8A66-7EABD375D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754648"/>
                <a:ext cx="5638800" cy="369332"/>
              </a:xfrm>
              <a:prstGeom prst="rect">
                <a:avLst/>
              </a:prstGeom>
              <a:blipFill>
                <a:blip r:embed="rId4"/>
                <a:stretch>
                  <a:fillRect l="-901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CD2BD28B-21D0-8A40-8523-33711CF0AA25}"/>
              </a:ext>
            </a:extLst>
          </p:cNvPr>
          <p:cNvSpPr/>
          <p:nvPr/>
        </p:nvSpPr>
        <p:spPr>
          <a:xfrm>
            <a:off x="2965913" y="2761754"/>
            <a:ext cx="234487" cy="76061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A69DAF-419B-0C48-9E1F-3FE3A80908F3}"/>
              </a:ext>
            </a:extLst>
          </p:cNvPr>
          <p:cNvCxnSpPr>
            <a:endCxn id="47" idx="1"/>
          </p:cNvCxnSpPr>
          <p:nvPr/>
        </p:nvCxnSpPr>
        <p:spPr>
          <a:xfrm>
            <a:off x="3200400" y="3125044"/>
            <a:ext cx="2743200" cy="8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3765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ĐẠO HÀM </a:t>
            </a:r>
          </a:p>
        </p:txBody>
      </p:sp>
    </p:spTree>
    <p:extLst>
      <p:ext uri="{BB962C8B-B14F-4D97-AF65-F5344CB8AC3E}">
        <p14:creationId xmlns:p14="http://schemas.microsoft.com/office/powerpoint/2010/main" val="42572018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E7F5-08C8-934F-885D-77F00CB9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861E85-FCCC-C443-9853-79F71B26AF86}"/>
              </a:ext>
            </a:extLst>
          </p:cNvPr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8D46D-DF75-4046-A32A-1748822D0E7C}"/>
              </a:ext>
            </a:extLst>
          </p:cNvPr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9A9A71-D9C7-2B46-B159-3167CA9F8474}"/>
                </a:ext>
              </a:extLst>
            </p:cNvPr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BC8CA4-06FA-D24A-A8FE-F6E11E81992B}"/>
                </a:ext>
              </a:extLst>
            </p:cNvPr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62344-EDAC-9441-9999-FD01D10DDF7A}"/>
                  </a:ext>
                </a:extLst>
              </p:cNvPr>
              <p:cNvSpPr txBox="1"/>
              <p:nvPr/>
            </p:nvSpPr>
            <p:spPr>
              <a:xfrm>
                <a:off x="2752944" y="191720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62344-EDAC-9441-9999-FD01D10DD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44" y="1917205"/>
                <a:ext cx="2331103" cy="584775"/>
              </a:xfrm>
              <a:prstGeom prst="rect">
                <a:avLst/>
              </a:prstGeom>
              <a:blipFill>
                <a:blip r:embed="rId2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FAACD6-5AF0-C445-8C4B-C708E514E38B}"/>
              </a:ext>
            </a:extLst>
          </p:cNvPr>
          <p:cNvSpPr txBox="1"/>
          <p:nvPr/>
        </p:nvSpPr>
        <p:spPr>
          <a:xfrm>
            <a:off x="7511361" y="934848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66FF"/>
                </a:solidFill>
              </a:rPr>
              <a:t>Ta có: </a:t>
            </a:r>
          </a:p>
          <a:p>
            <a:r>
              <a:rPr lang="en-US" sz="2000">
                <a:solidFill>
                  <a:srgbClr val="0066FF"/>
                </a:solidFill>
              </a:rPr>
              <a:t>a = 2 </a:t>
            </a:r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 f(a) = 6</a:t>
            </a:r>
          </a:p>
          <a:p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a = 2.001  f(a) = 6.003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4BC56D-82A4-7B4F-B24B-35716B92C19E}"/>
              </a:ext>
            </a:extLst>
          </p:cNvPr>
          <p:cNvCxnSpPr>
            <a:cxnSpLocks/>
          </p:cNvCxnSpPr>
          <p:nvPr/>
        </p:nvCxnSpPr>
        <p:spPr>
          <a:xfrm flipV="1">
            <a:off x="1905000" y="4038600"/>
            <a:ext cx="0" cy="13689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4C46C6-9EBA-0849-B2B7-1145D59D5994}"/>
              </a:ext>
            </a:extLst>
          </p:cNvPr>
          <p:cNvCxnSpPr>
            <a:cxnSpLocks/>
          </p:cNvCxnSpPr>
          <p:nvPr/>
        </p:nvCxnSpPr>
        <p:spPr>
          <a:xfrm flipV="1">
            <a:off x="2054660" y="3662398"/>
            <a:ext cx="0" cy="17451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340362-AA8A-F44A-93A1-E87D3D179B48}"/>
              </a:ext>
            </a:extLst>
          </p:cNvPr>
          <p:cNvCxnSpPr/>
          <p:nvPr/>
        </p:nvCxnSpPr>
        <p:spPr>
          <a:xfrm flipH="1">
            <a:off x="1322683" y="4038600"/>
            <a:ext cx="58231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5C4A37-77C1-224C-8EAC-C97D68CC23D9}"/>
              </a:ext>
            </a:extLst>
          </p:cNvPr>
          <p:cNvCxnSpPr>
            <a:cxnSpLocks/>
          </p:cNvCxnSpPr>
          <p:nvPr/>
        </p:nvCxnSpPr>
        <p:spPr>
          <a:xfrm flipH="1">
            <a:off x="1322683" y="3662398"/>
            <a:ext cx="7319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20BA7E-38D2-C741-A9AE-A9B43D3BFF91}"/>
              </a:ext>
            </a:extLst>
          </p:cNvPr>
          <p:cNvSpPr txBox="1"/>
          <p:nvPr/>
        </p:nvSpPr>
        <p:spPr>
          <a:xfrm>
            <a:off x="1741754" y="54507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57815-D077-4247-B378-496CCCFA1CB0}"/>
              </a:ext>
            </a:extLst>
          </p:cNvPr>
          <p:cNvSpPr txBox="1"/>
          <p:nvPr/>
        </p:nvSpPr>
        <p:spPr>
          <a:xfrm>
            <a:off x="2041960" y="54507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2.001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51037-602D-F04A-96CA-F79BF0472994}"/>
              </a:ext>
            </a:extLst>
          </p:cNvPr>
          <p:cNvSpPr txBox="1"/>
          <p:nvPr/>
        </p:nvSpPr>
        <p:spPr>
          <a:xfrm>
            <a:off x="777779" y="3853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CB2B44-5055-6145-8659-DC8AE1AF3A29}"/>
              </a:ext>
            </a:extLst>
          </p:cNvPr>
          <p:cNvSpPr txBox="1"/>
          <p:nvPr/>
        </p:nvSpPr>
        <p:spPr>
          <a:xfrm>
            <a:off x="550440" y="34777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6.003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4EF283-A442-9049-A291-7A46C019D4D9}"/>
              </a:ext>
            </a:extLst>
          </p:cNvPr>
          <p:cNvCxnSpPr/>
          <p:nvPr/>
        </p:nvCxnSpPr>
        <p:spPr>
          <a:xfrm>
            <a:off x="1905000" y="4038600"/>
            <a:ext cx="14966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7DD2E9-542A-BD4F-9DE2-ACB03AC49045}"/>
              </a:ext>
            </a:extLst>
          </p:cNvPr>
          <p:cNvCxnSpPr/>
          <p:nvPr/>
        </p:nvCxnSpPr>
        <p:spPr>
          <a:xfrm flipV="1">
            <a:off x="2054660" y="3662398"/>
            <a:ext cx="0" cy="37620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763C80-DD98-2A45-8F3F-2F7B5EDF980F}"/>
              </a:ext>
            </a:extLst>
          </p:cNvPr>
          <p:cNvCxnSpPr/>
          <p:nvPr/>
        </p:nvCxnSpPr>
        <p:spPr>
          <a:xfrm flipH="1">
            <a:off x="1905000" y="3662398"/>
            <a:ext cx="149660" cy="37620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25D947-042D-AB45-8E90-E2AFCE7EC70D}"/>
              </a:ext>
            </a:extLst>
          </p:cNvPr>
          <p:cNvSpPr txBox="1"/>
          <p:nvPr/>
        </p:nvSpPr>
        <p:spPr>
          <a:xfrm>
            <a:off x="2121329" y="437221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Khi a tăng 0.001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C7B39-AB59-1F40-A605-DF049D3DF0DF}"/>
                  </a:ext>
                </a:extLst>
              </p:cNvPr>
              <p:cNvSpPr txBox="1"/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C7B39-AB59-1F40-A605-DF049D3D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5A837B4-EFDA-E948-B5D0-B58BD3B908FC}"/>
              </a:ext>
            </a:extLst>
          </p:cNvPr>
          <p:cNvSpPr txBox="1"/>
          <p:nvPr/>
        </p:nvSpPr>
        <p:spPr>
          <a:xfrm>
            <a:off x="3290655" y="36850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f(a) tăng thêm 0.003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067A7A-997D-754B-8BFB-190B2E9CCF97}"/>
              </a:ext>
            </a:extLst>
          </p:cNvPr>
          <p:cNvCxnSpPr/>
          <p:nvPr/>
        </p:nvCxnSpPr>
        <p:spPr>
          <a:xfrm>
            <a:off x="1979830" y="4079825"/>
            <a:ext cx="823877" cy="36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8E2AFE-3F68-864D-A1B3-3EE83152DC7E}"/>
              </a:ext>
            </a:extLst>
          </p:cNvPr>
          <p:cNvCxnSpPr>
            <a:endCxn id="39" idx="1"/>
          </p:cNvCxnSpPr>
          <p:nvPr/>
        </p:nvCxnSpPr>
        <p:spPr>
          <a:xfrm flipV="1">
            <a:off x="2069947" y="3869667"/>
            <a:ext cx="1220708" cy="3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C77CE1-6C04-364E-9130-DABD353A1D4B}"/>
                  </a:ext>
                </a:extLst>
              </p:cNvPr>
              <p:cNvSpPr txBox="1"/>
              <p:nvPr/>
            </p:nvSpPr>
            <p:spPr>
              <a:xfrm>
                <a:off x="7511361" y="2282794"/>
                <a:ext cx="4435663" cy="367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rgbClr val="FF0000"/>
                    </a:solidFill>
                  </a:rPr>
                  <a:t>Độ dốc (slope) </a:t>
                </a:r>
                <a:r>
                  <a:rPr lang="en-US" sz="2000">
                    <a:solidFill>
                      <a:srgbClr val="0066FF"/>
                    </a:solidFill>
                  </a:rPr>
                  <a:t>của f(a) tại a = 2 là 3</a:t>
                </a:r>
                <a:r>
                  <a:rPr lang="en-US" sz="2000"/>
                  <a:t>.</a:t>
                </a:r>
              </a:p>
              <a:p>
                <a:pPr marL="285750" indent="-285750">
                  <a:buFont typeface="Wingdings" pitchFamily="2" charset="2"/>
                  <a:buChar char="è"/>
                </a:pPr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Độ dốc (slope) ở đây chính là </a:t>
                </a:r>
                <a:r>
                  <a:rPr lang="en-US" sz="2000">
                    <a:solidFill>
                      <a:srgbClr val="FF0000"/>
                    </a:solidFill>
                    <a:sym typeface="Wingdings" pitchFamily="2" charset="2"/>
                  </a:rPr>
                  <a:t>đạo hàm (derivative)</a:t>
                </a:r>
              </a:p>
              <a:p>
                <a:pPr marL="285750" indent="-285750">
                  <a:buFont typeface="Wingdings" pitchFamily="2" charset="2"/>
                  <a:buChar char="è"/>
                </a:pPr>
                <a:endParaRPr lang="en-US" sz="200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Độ dốc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chi</m:t>
                        </m:r>
                        <m: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ề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u</m:t>
                        </m:r>
                        <m:r>
                          <a:rPr lang="vi-VN" sz="20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cao</m:t>
                        </m:r>
                        <m:r>
                          <a:rPr lang="vi-VN" sz="20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chi</m:t>
                        </m:r>
                        <m: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ề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u</m:t>
                        </m:r>
                        <m:r>
                          <a:rPr lang="vi-VN" sz="20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r</m:t>
                        </m:r>
                        <m:r>
                          <a:rPr lang="vi-VN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ộ</m:t>
                        </m:r>
                        <m:r>
                          <m:rPr>
                            <m:sty m:val="p"/>
                          </m:rPr>
                          <a:rPr lang="vi-VN" sz="20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ng</m:t>
                        </m:r>
                      </m:den>
                    </m:f>
                  </m:oMath>
                </a14:m>
                <a:endParaRPr lang="en-US" sz="2000">
                  <a:solidFill>
                    <a:srgbClr val="0066FF"/>
                  </a:solidFill>
                </a:endParaRPr>
              </a:p>
              <a:p>
                <a:endParaRPr lang="en-US" sz="2000">
                  <a:solidFill>
                    <a:srgbClr val="0066FF"/>
                  </a:solidFill>
                </a:endParaRPr>
              </a:p>
              <a:p>
                <a:r>
                  <a:rPr lang="en-US" sz="2000">
                    <a:solidFill>
                      <a:srgbClr val="0066FF"/>
                    </a:solidFill>
                  </a:rPr>
                  <a:t>Với chiều cao là 0.003, chiều rộng là 0.001 </a:t>
                </a:r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 độ dốc = 0.003/0.001 = 3.</a:t>
                </a:r>
              </a:p>
              <a:p>
                <a:r>
                  <a:rPr lang="en-US" sz="2000">
                    <a:solidFill>
                      <a:srgbClr val="008000"/>
                    </a:solidFill>
                    <a:sym typeface="Wingdings" pitchFamily="2" charset="2"/>
                  </a:rPr>
                  <a:t>Hay nói cách khác, khi dịch chuyển a một đoạn 0.001 thì giá trị hàm số tăng lên một khoảng gấp 3 lần.</a:t>
                </a:r>
                <a:endParaRPr lang="en-US" sz="200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C77CE1-6C04-364E-9130-DABD353A1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361" y="2282794"/>
                <a:ext cx="4435663" cy="3670620"/>
              </a:xfrm>
              <a:prstGeom prst="rect">
                <a:avLst/>
              </a:prstGeom>
              <a:blipFill>
                <a:blip r:embed="rId4"/>
                <a:stretch>
                  <a:fillRect l="-1140" t="-1038" r="-1140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Brace 44">
            <a:extLst>
              <a:ext uri="{FF2B5EF4-FFF2-40B4-BE49-F238E27FC236}">
                <a16:creationId xmlns:a16="http://schemas.microsoft.com/office/drawing/2014/main" id="{9A14D200-7C0C-A24F-8842-C1A74C818DA6}"/>
              </a:ext>
            </a:extLst>
          </p:cNvPr>
          <p:cNvSpPr/>
          <p:nvPr/>
        </p:nvSpPr>
        <p:spPr>
          <a:xfrm>
            <a:off x="5552813" y="3847064"/>
            <a:ext cx="179453" cy="876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53DB7AD-E013-714C-AE2D-569BD27B4B0C}"/>
              </a:ext>
            </a:extLst>
          </p:cNvPr>
          <p:cNvSpPr/>
          <p:nvPr/>
        </p:nvSpPr>
        <p:spPr>
          <a:xfrm rot="20664886">
            <a:off x="5917393" y="3874095"/>
            <a:ext cx="1444636" cy="27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380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D87F-E4F6-E348-9CB8-7288128E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Định nghĩa chính thức của Đạo hàm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838B8-DE36-1848-8E4D-8D19F626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Trong giải tích toán học, đạo hàm của một hàm số thực chất là </a:t>
            </a:r>
            <a:r>
              <a:rPr lang="en-US">
                <a:solidFill>
                  <a:srgbClr val="FF0000"/>
                </a:solidFill>
              </a:rPr>
              <a:t>sự mô tả sự biến thiên của hàm số tại một điểm nào đó xác định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Ở ví dụ trong slide trước, đạo hàm được xác định với giá trị tăng thêm cho a là 0.001. Trên thực tế, đạo hàm có thể xác định cho các giá trị thậm chí còn nhỏ hơn, ví dụ như: 0.00001, 0.00000001, 1.10</a:t>
            </a:r>
            <a:r>
              <a:rPr lang="en-US" baseline="30000"/>
              <a:t>-9</a:t>
            </a:r>
            <a:r>
              <a:rPr lang="en-US"/>
              <a:t>, ....</a:t>
            </a:r>
          </a:p>
        </p:txBody>
      </p:sp>
    </p:spTree>
    <p:extLst>
      <p:ext uri="{BB962C8B-B14F-4D97-AF65-F5344CB8AC3E}">
        <p14:creationId xmlns:p14="http://schemas.microsoft.com/office/powerpoint/2010/main" val="32627503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E7F5-08C8-934F-885D-77F00CB9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(tt)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861E85-FCCC-C443-9853-79F71B26AF86}"/>
              </a:ext>
            </a:extLst>
          </p:cNvPr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8D46D-DF75-4046-A32A-1748822D0E7C}"/>
              </a:ext>
            </a:extLst>
          </p:cNvPr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9A9A71-D9C7-2B46-B159-3167CA9F8474}"/>
                </a:ext>
              </a:extLst>
            </p:cNvPr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BC8CA4-06FA-D24A-A8FE-F6E11E81992B}"/>
                </a:ext>
              </a:extLst>
            </p:cNvPr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62344-EDAC-9441-9999-FD01D10DDF7A}"/>
                  </a:ext>
                </a:extLst>
              </p:cNvPr>
              <p:cNvSpPr txBox="1"/>
              <p:nvPr/>
            </p:nvSpPr>
            <p:spPr>
              <a:xfrm>
                <a:off x="2752944" y="191720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62344-EDAC-9441-9999-FD01D10DD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44" y="1917205"/>
                <a:ext cx="2331103" cy="584775"/>
              </a:xfrm>
              <a:prstGeom prst="rect">
                <a:avLst/>
              </a:prstGeom>
              <a:blipFill>
                <a:blip r:embed="rId2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FAACD6-5AF0-C445-8C4B-C708E514E38B}"/>
              </a:ext>
            </a:extLst>
          </p:cNvPr>
          <p:cNvSpPr txBox="1"/>
          <p:nvPr/>
        </p:nvSpPr>
        <p:spPr>
          <a:xfrm>
            <a:off x="7161721" y="1486317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66FF"/>
                </a:solidFill>
              </a:rPr>
              <a:t>VD1: </a:t>
            </a:r>
          </a:p>
          <a:p>
            <a:r>
              <a:rPr lang="en-US" sz="2000">
                <a:solidFill>
                  <a:srgbClr val="0066FF"/>
                </a:solidFill>
              </a:rPr>
              <a:t>a = 2 </a:t>
            </a:r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 f(a) = 6</a:t>
            </a:r>
          </a:p>
          <a:p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a = 2.001  f(a) = 6.003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4BC56D-82A4-7B4F-B24B-35716B92C19E}"/>
              </a:ext>
            </a:extLst>
          </p:cNvPr>
          <p:cNvCxnSpPr>
            <a:cxnSpLocks/>
          </p:cNvCxnSpPr>
          <p:nvPr/>
        </p:nvCxnSpPr>
        <p:spPr>
          <a:xfrm flipV="1">
            <a:off x="1905000" y="4038600"/>
            <a:ext cx="0" cy="13689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4C46C6-9EBA-0849-B2B7-1145D59D5994}"/>
              </a:ext>
            </a:extLst>
          </p:cNvPr>
          <p:cNvCxnSpPr>
            <a:cxnSpLocks/>
          </p:cNvCxnSpPr>
          <p:nvPr/>
        </p:nvCxnSpPr>
        <p:spPr>
          <a:xfrm flipV="1">
            <a:off x="2054660" y="3662398"/>
            <a:ext cx="0" cy="17451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340362-AA8A-F44A-93A1-E87D3D179B48}"/>
              </a:ext>
            </a:extLst>
          </p:cNvPr>
          <p:cNvCxnSpPr/>
          <p:nvPr/>
        </p:nvCxnSpPr>
        <p:spPr>
          <a:xfrm flipH="1">
            <a:off x="1322683" y="4038600"/>
            <a:ext cx="58231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5C4A37-77C1-224C-8EAC-C97D68CC23D9}"/>
              </a:ext>
            </a:extLst>
          </p:cNvPr>
          <p:cNvCxnSpPr>
            <a:cxnSpLocks/>
          </p:cNvCxnSpPr>
          <p:nvPr/>
        </p:nvCxnSpPr>
        <p:spPr>
          <a:xfrm flipH="1">
            <a:off x="1322683" y="3662398"/>
            <a:ext cx="7319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20BA7E-38D2-C741-A9AE-A9B43D3BFF91}"/>
              </a:ext>
            </a:extLst>
          </p:cNvPr>
          <p:cNvSpPr txBox="1"/>
          <p:nvPr/>
        </p:nvSpPr>
        <p:spPr>
          <a:xfrm>
            <a:off x="1741754" y="54507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57815-D077-4247-B378-496CCCFA1CB0}"/>
              </a:ext>
            </a:extLst>
          </p:cNvPr>
          <p:cNvSpPr txBox="1"/>
          <p:nvPr/>
        </p:nvSpPr>
        <p:spPr>
          <a:xfrm>
            <a:off x="2041960" y="54507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2.001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51037-602D-F04A-96CA-F79BF0472994}"/>
              </a:ext>
            </a:extLst>
          </p:cNvPr>
          <p:cNvSpPr txBox="1"/>
          <p:nvPr/>
        </p:nvSpPr>
        <p:spPr>
          <a:xfrm>
            <a:off x="777779" y="3853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CB2B44-5055-6145-8659-DC8AE1AF3A29}"/>
              </a:ext>
            </a:extLst>
          </p:cNvPr>
          <p:cNvSpPr txBox="1"/>
          <p:nvPr/>
        </p:nvSpPr>
        <p:spPr>
          <a:xfrm>
            <a:off x="550440" y="34777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6.003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4EF283-A442-9049-A291-7A46C019D4D9}"/>
              </a:ext>
            </a:extLst>
          </p:cNvPr>
          <p:cNvCxnSpPr/>
          <p:nvPr/>
        </p:nvCxnSpPr>
        <p:spPr>
          <a:xfrm>
            <a:off x="1905000" y="4038600"/>
            <a:ext cx="14966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7DD2E9-542A-BD4F-9DE2-ACB03AC49045}"/>
              </a:ext>
            </a:extLst>
          </p:cNvPr>
          <p:cNvCxnSpPr/>
          <p:nvPr/>
        </p:nvCxnSpPr>
        <p:spPr>
          <a:xfrm flipV="1">
            <a:off x="2054660" y="3662398"/>
            <a:ext cx="0" cy="37620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763C80-DD98-2A45-8F3F-2F7B5EDF980F}"/>
              </a:ext>
            </a:extLst>
          </p:cNvPr>
          <p:cNvCxnSpPr/>
          <p:nvPr/>
        </p:nvCxnSpPr>
        <p:spPr>
          <a:xfrm flipH="1">
            <a:off x="1905000" y="3662398"/>
            <a:ext cx="149660" cy="37620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25D947-042D-AB45-8E90-E2AFCE7EC70D}"/>
              </a:ext>
            </a:extLst>
          </p:cNvPr>
          <p:cNvSpPr txBox="1"/>
          <p:nvPr/>
        </p:nvSpPr>
        <p:spPr>
          <a:xfrm>
            <a:off x="2121329" y="437221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Khi a tăng 0.001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C7B39-AB59-1F40-A605-DF049D3DF0DF}"/>
                  </a:ext>
                </a:extLst>
              </p:cNvPr>
              <p:cNvSpPr txBox="1"/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C7B39-AB59-1F40-A605-DF049D3D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5A837B4-EFDA-E948-B5D0-B58BD3B908FC}"/>
              </a:ext>
            </a:extLst>
          </p:cNvPr>
          <p:cNvSpPr txBox="1"/>
          <p:nvPr/>
        </p:nvSpPr>
        <p:spPr>
          <a:xfrm>
            <a:off x="3290655" y="36850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f(a) tăng thêm 0.003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067A7A-997D-754B-8BFB-190B2E9CCF97}"/>
              </a:ext>
            </a:extLst>
          </p:cNvPr>
          <p:cNvCxnSpPr/>
          <p:nvPr/>
        </p:nvCxnSpPr>
        <p:spPr>
          <a:xfrm>
            <a:off x="1979830" y="4079825"/>
            <a:ext cx="823877" cy="36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8E2AFE-3F68-864D-A1B3-3EE83152DC7E}"/>
              </a:ext>
            </a:extLst>
          </p:cNvPr>
          <p:cNvCxnSpPr>
            <a:endCxn id="39" idx="1"/>
          </p:cNvCxnSpPr>
          <p:nvPr/>
        </p:nvCxnSpPr>
        <p:spPr>
          <a:xfrm flipV="1">
            <a:off x="2069947" y="3869667"/>
            <a:ext cx="1220708" cy="3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ight Brace 44">
            <a:extLst>
              <a:ext uri="{FF2B5EF4-FFF2-40B4-BE49-F238E27FC236}">
                <a16:creationId xmlns:a16="http://schemas.microsoft.com/office/drawing/2014/main" id="{9A14D200-7C0C-A24F-8842-C1A74C818DA6}"/>
              </a:ext>
            </a:extLst>
          </p:cNvPr>
          <p:cNvSpPr/>
          <p:nvPr/>
        </p:nvSpPr>
        <p:spPr>
          <a:xfrm>
            <a:off x="5552813" y="3847064"/>
            <a:ext cx="179453" cy="876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19CBDA-E270-4F43-BF62-BEE621B82670}"/>
              </a:ext>
            </a:extLst>
          </p:cNvPr>
          <p:cNvSpPr txBox="1"/>
          <p:nvPr/>
        </p:nvSpPr>
        <p:spPr>
          <a:xfrm>
            <a:off x="7161721" y="2722225"/>
            <a:ext cx="3130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66FF"/>
                </a:solidFill>
              </a:rPr>
              <a:t>VD2: </a:t>
            </a:r>
          </a:p>
          <a:p>
            <a:r>
              <a:rPr lang="en-US" sz="2000">
                <a:solidFill>
                  <a:srgbClr val="0066FF"/>
                </a:solidFill>
              </a:rPr>
              <a:t>a = 5 </a:t>
            </a:r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 f(a) = 15</a:t>
            </a:r>
          </a:p>
          <a:p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a = 5.001  f(a) = 15.003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06858A-B7F5-6947-A486-C15A126B5767}"/>
              </a:ext>
            </a:extLst>
          </p:cNvPr>
          <p:cNvSpPr txBox="1"/>
          <p:nvPr/>
        </p:nvSpPr>
        <p:spPr>
          <a:xfrm>
            <a:off x="7161721" y="3925134"/>
            <a:ext cx="3130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66FF"/>
                </a:solidFill>
              </a:rPr>
              <a:t>VD3: </a:t>
            </a:r>
          </a:p>
          <a:p>
            <a:r>
              <a:rPr lang="en-US" sz="2000">
                <a:solidFill>
                  <a:srgbClr val="0066FF"/>
                </a:solidFill>
              </a:rPr>
              <a:t>a = 6 </a:t>
            </a:r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 f(a) = 18</a:t>
            </a:r>
          </a:p>
          <a:p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a = 6.001  f(a) = 18.003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7F479-9D03-8E40-B066-153E0726E068}"/>
              </a:ext>
            </a:extLst>
          </p:cNvPr>
          <p:cNvSpPr txBox="1"/>
          <p:nvPr/>
        </p:nvSpPr>
        <p:spPr>
          <a:xfrm>
            <a:off x="8077200" y="508718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F7B1C-093B-774E-892A-E56303F7CFCC}"/>
              </a:ext>
            </a:extLst>
          </p:cNvPr>
          <p:cNvSpPr txBox="1"/>
          <p:nvPr/>
        </p:nvSpPr>
        <p:spPr>
          <a:xfrm>
            <a:off x="6324600" y="5635370"/>
            <a:ext cx="551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Hàm f(a) này luôn có độ dốc là 3 ở mọi giá trị a</a:t>
            </a:r>
          </a:p>
        </p:txBody>
      </p:sp>
    </p:spTree>
    <p:extLst>
      <p:ext uri="{BB962C8B-B14F-4D97-AF65-F5344CB8AC3E}">
        <p14:creationId xmlns:p14="http://schemas.microsoft.com/office/powerpoint/2010/main" val="15004909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343E-CCA8-5D41-A8B2-058DF54C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(tt)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B9291-EC06-9E4E-94B3-C35FEABB7F48}"/>
              </a:ext>
            </a:extLst>
          </p:cNvPr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A4DA2A-4907-E54A-A239-7F0D0C787345}"/>
                </a:ext>
              </a:extLst>
            </p:cNvPr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D93144-4A6D-1E44-8CAA-5D710425A520}"/>
                </a:ext>
              </a:extLst>
            </p:cNvPr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530F62-88C5-3A4F-8FEF-84FD36A9B285}"/>
                  </a:ext>
                </a:extLst>
              </p:cNvPr>
              <p:cNvSpPr txBox="1"/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530F62-88C5-3A4F-8FEF-84FD36A9B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44" y="5699977"/>
                <a:ext cx="53771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B6372671-C527-6040-9134-7AE251EDC8D2}"/>
              </a:ext>
            </a:extLst>
          </p:cNvPr>
          <p:cNvSpPr/>
          <p:nvPr/>
        </p:nvSpPr>
        <p:spPr>
          <a:xfrm rot="5400000">
            <a:off x="-2075540" y="-439052"/>
            <a:ext cx="6779182" cy="4914101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0EA90D-E043-7E4E-A6E0-95363149BBDD}"/>
                  </a:ext>
                </a:extLst>
              </p:cNvPr>
              <p:cNvSpPr txBox="1"/>
              <p:nvPr/>
            </p:nvSpPr>
            <p:spPr>
              <a:xfrm>
                <a:off x="3943782" y="185398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2</m:t>
                      </m:r>
                    </m:oMath>
                  </m:oMathPara>
                </a14:m>
                <a:endParaRPr lang="en-US" sz="2800" baseline="30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0EA90D-E043-7E4E-A6E0-95363149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782" y="1853985"/>
                <a:ext cx="2331103" cy="584775"/>
              </a:xfrm>
              <a:prstGeom prst="rect">
                <a:avLst/>
              </a:prstGeom>
              <a:blipFill>
                <a:blip r:embed="rId3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904424-0C38-8043-BE3F-1BC12DBCD70F}"/>
                  </a:ext>
                </a:extLst>
              </p:cNvPr>
              <p:cNvSpPr txBox="1"/>
              <p:nvPr/>
            </p:nvSpPr>
            <p:spPr>
              <a:xfrm>
                <a:off x="7161721" y="1486317"/>
                <a:ext cx="345639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rgbClr val="0066FF"/>
                    </a:solidFill>
                  </a:rPr>
                  <a:t>VD1: </a:t>
                </a:r>
              </a:p>
              <a:p>
                <a:r>
                  <a:rPr lang="en-US" sz="2000">
                    <a:solidFill>
                      <a:srgbClr val="0066FF"/>
                    </a:solidFill>
                  </a:rPr>
                  <a:t>a = 2 </a:t>
                </a:r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 f(a) = 4</a:t>
                </a:r>
              </a:p>
              <a:p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a = 2.001  f(a)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 4.004001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904424-0C38-8043-BE3F-1BC12DBC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21" y="1486317"/>
                <a:ext cx="3456395" cy="1015663"/>
              </a:xfrm>
              <a:prstGeom prst="rect">
                <a:avLst/>
              </a:prstGeom>
              <a:blipFill>
                <a:blip r:embed="rId4"/>
                <a:stretch>
                  <a:fillRect l="-2206" t="-2469" r="-735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32B985-2746-2A4E-9D14-6824F529B123}"/>
                  </a:ext>
                </a:extLst>
              </p:cNvPr>
              <p:cNvSpPr txBox="1"/>
              <p:nvPr/>
            </p:nvSpPr>
            <p:spPr>
              <a:xfrm>
                <a:off x="7161721" y="2722225"/>
                <a:ext cx="331372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rgbClr val="0066FF"/>
                    </a:solidFill>
                  </a:rPr>
                  <a:t>VD2: </a:t>
                </a:r>
              </a:p>
              <a:p>
                <a:r>
                  <a:rPr lang="en-US" sz="2000">
                    <a:solidFill>
                      <a:srgbClr val="0066FF"/>
                    </a:solidFill>
                  </a:rPr>
                  <a:t>a = 5 </a:t>
                </a:r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 f(a) = 25</a:t>
                </a:r>
              </a:p>
              <a:p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a = 5.001  f(a)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sz="2000">
                    <a:solidFill>
                      <a:srgbClr val="0066FF"/>
                    </a:solidFill>
                    <a:sym typeface="Wingdings" pitchFamily="2" charset="2"/>
                  </a:rPr>
                  <a:t> 25.0010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32B985-2746-2A4E-9D14-6824F529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721" y="2722225"/>
                <a:ext cx="3313728" cy="1015663"/>
              </a:xfrm>
              <a:prstGeom prst="rect">
                <a:avLst/>
              </a:prstGeom>
              <a:blipFill>
                <a:blip r:embed="rId5"/>
                <a:stretch>
                  <a:fillRect l="-2299" t="-2469" r="-76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C2A71F-8304-BC4F-8FE4-10DCA8E0AE25}"/>
              </a:ext>
            </a:extLst>
          </p:cNvPr>
          <p:cNvSpPr txBox="1"/>
          <p:nvPr/>
        </p:nvSpPr>
        <p:spPr>
          <a:xfrm>
            <a:off x="7161721" y="3925134"/>
            <a:ext cx="3488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66FF"/>
                </a:solidFill>
              </a:rPr>
              <a:t>VD3: </a:t>
            </a:r>
          </a:p>
          <a:p>
            <a:r>
              <a:rPr lang="en-US" sz="2000">
                <a:solidFill>
                  <a:srgbClr val="0066FF"/>
                </a:solidFill>
              </a:rPr>
              <a:t>a = 6 </a:t>
            </a:r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 f(a) = 36</a:t>
            </a:r>
          </a:p>
          <a:p>
            <a:r>
              <a:rPr lang="en-US" sz="2000">
                <a:solidFill>
                  <a:srgbClr val="0066FF"/>
                </a:solidFill>
                <a:sym typeface="Wingdings" pitchFamily="2" charset="2"/>
              </a:rPr>
              <a:t>a = 6.001  f(a) = 36012001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6C92D-AC7F-F34B-B98E-1B43E2395EF0}"/>
              </a:ext>
            </a:extLst>
          </p:cNvPr>
          <p:cNvSpPr txBox="1"/>
          <p:nvPr/>
        </p:nvSpPr>
        <p:spPr>
          <a:xfrm>
            <a:off x="5834642" y="5699977"/>
            <a:ext cx="6133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Hàm f(a) lúc này có độ dốc tại mỗi vị trí là khác nhau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1E68F-E787-CF47-B6B2-AF7615481FAE}"/>
              </a:ext>
            </a:extLst>
          </p:cNvPr>
          <p:cNvCxnSpPr>
            <a:cxnSpLocks/>
          </p:cNvCxnSpPr>
          <p:nvPr/>
        </p:nvCxnSpPr>
        <p:spPr>
          <a:xfrm>
            <a:off x="2438400" y="5029200"/>
            <a:ext cx="0" cy="3783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B6D50F-4104-6243-A2F2-9CE6A0715028}"/>
              </a:ext>
            </a:extLst>
          </p:cNvPr>
          <p:cNvCxnSpPr>
            <a:cxnSpLocks/>
          </p:cNvCxnSpPr>
          <p:nvPr/>
        </p:nvCxnSpPr>
        <p:spPr>
          <a:xfrm flipH="1">
            <a:off x="1322685" y="5029200"/>
            <a:ext cx="111571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CC1057-CFBF-4544-A27C-E36BE054A0B8}"/>
              </a:ext>
            </a:extLst>
          </p:cNvPr>
          <p:cNvSpPr txBox="1"/>
          <p:nvPr/>
        </p:nvSpPr>
        <p:spPr>
          <a:xfrm>
            <a:off x="2294647" y="5450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526804-DFA4-2A45-B543-8C65349573D3}"/>
              </a:ext>
            </a:extLst>
          </p:cNvPr>
          <p:cNvCxnSpPr>
            <a:cxnSpLocks/>
          </p:cNvCxnSpPr>
          <p:nvPr/>
        </p:nvCxnSpPr>
        <p:spPr>
          <a:xfrm flipV="1">
            <a:off x="3290655" y="4038600"/>
            <a:ext cx="0" cy="13689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AA74A0-100C-B544-A45F-3C6EEE0F6EEF}"/>
              </a:ext>
            </a:extLst>
          </p:cNvPr>
          <p:cNvCxnSpPr/>
          <p:nvPr/>
        </p:nvCxnSpPr>
        <p:spPr>
          <a:xfrm flipH="1">
            <a:off x="1322683" y="4038600"/>
            <a:ext cx="196797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8686D4-EB53-6546-B6E5-B75D6ADCF8B1}"/>
              </a:ext>
            </a:extLst>
          </p:cNvPr>
          <p:cNvCxnSpPr>
            <a:cxnSpLocks/>
          </p:cNvCxnSpPr>
          <p:nvPr/>
        </p:nvCxnSpPr>
        <p:spPr>
          <a:xfrm flipV="1">
            <a:off x="3581400" y="3352800"/>
            <a:ext cx="0" cy="20547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EF9499-FEE3-624B-9314-04FBB8AD4D15}"/>
              </a:ext>
            </a:extLst>
          </p:cNvPr>
          <p:cNvCxnSpPr/>
          <p:nvPr/>
        </p:nvCxnSpPr>
        <p:spPr>
          <a:xfrm flipH="1">
            <a:off x="1322683" y="3352800"/>
            <a:ext cx="225871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5C1EFF-04FF-1C47-BA51-C3D5F8A08A06}"/>
              </a:ext>
            </a:extLst>
          </p:cNvPr>
          <p:cNvSpPr txBox="1"/>
          <p:nvPr/>
        </p:nvSpPr>
        <p:spPr>
          <a:xfrm>
            <a:off x="3114493" y="5450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46BBCB-6584-8E4F-B97B-35DA0E22449C}"/>
              </a:ext>
            </a:extLst>
          </p:cNvPr>
          <p:cNvSpPr txBox="1"/>
          <p:nvPr/>
        </p:nvSpPr>
        <p:spPr>
          <a:xfrm>
            <a:off x="3436046" y="5450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581BAF-CDED-2A41-BA7B-7271ECFE6553}"/>
              </a:ext>
            </a:extLst>
          </p:cNvPr>
          <p:cNvCxnSpPr>
            <a:cxnSpLocks/>
          </p:cNvCxnSpPr>
          <p:nvPr/>
        </p:nvCxnSpPr>
        <p:spPr>
          <a:xfrm flipV="1">
            <a:off x="2514600" y="4940797"/>
            <a:ext cx="0" cy="466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A96520-F330-2747-9F46-B32019CF16D2}"/>
              </a:ext>
            </a:extLst>
          </p:cNvPr>
          <p:cNvCxnSpPr>
            <a:cxnSpLocks/>
          </p:cNvCxnSpPr>
          <p:nvPr/>
        </p:nvCxnSpPr>
        <p:spPr>
          <a:xfrm flipV="1">
            <a:off x="3352800" y="3925134"/>
            <a:ext cx="0" cy="1482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74CED8-7AFD-6F4D-80D0-636A75CABABB}"/>
              </a:ext>
            </a:extLst>
          </p:cNvPr>
          <p:cNvCxnSpPr>
            <a:cxnSpLocks/>
          </p:cNvCxnSpPr>
          <p:nvPr/>
        </p:nvCxnSpPr>
        <p:spPr>
          <a:xfrm flipV="1">
            <a:off x="3657600" y="3048000"/>
            <a:ext cx="0" cy="2359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5608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8927-FDE5-FB42-A6DF-56C7DAE1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Nhận xét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D4EA-F1B3-6248-B9B4-8CC9C55C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Đối với các hàm </a:t>
            </a:r>
            <a:r>
              <a:rPr lang="en-US">
                <a:solidFill>
                  <a:srgbClr val="FF0000"/>
                </a:solidFill>
              </a:rPr>
              <a:t>tuyến tính</a:t>
            </a:r>
            <a:r>
              <a:rPr lang="en-US"/>
              <a:t>, đạo hàm </a:t>
            </a:r>
            <a:r>
              <a:rPr lang="en-US">
                <a:solidFill>
                  <a:srgbClr val="FF0000"/>
                </a:solidFill>
              </a:rPr>
              <a:t>giống nhau </a:t>
            </a:r>
            <a:r>
              <a:rPr lang="en-US"/>
              <a:t>tại mọi điểm.</a:t>
            </a:r>
          </a:p>
          <a:p>
            <a:r>
              <a:rPr lang="en-US"/>
              <a:t>Đối với các hàm </a:t>
            </a:r>
            <a:r>
              <a:rPr lang="en-US">
                <a:solidFill>
                  <a:srgbClr val="FF0000"/>
                </a:solidFill>
              </a:rPr>
              <a:t>phi tuyến</a:t>
            </a:r>
            <a:r>
              <a:rPr lang="en-US"/>
              <a:t>, đạo hàm tại mỗi điểm là </a:t>
            </a:r>
            <a:r>
              <a:rPr lang="en-US">
                <a:solidFill>
                  <a:srgbClr val="FF0000"/>
                </a:solidFill>
              </a:rPr>
              <a:t>khác nhau</a:t>
            </a:r>
            <a:r>
              <a:rPr lang="en-US"/>
              <a:t>.</a:t>
            </a:r>
          </a:p>
          <a:p>
            <a:r>
              <a:rPr lang="en-US"/>
              <a:t>Một số hàm phi tuyến thường gặp: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i="1">
                <a:solidFill>
                  <a:srgbClr val="FF0000"/>
                </a:solidFill>
              </a:rPr>
              <a:t>f(a) = a</a:t>
            </a:r>
            <a:r>
              <a:rPr lang="en-US" i="1" baseline="30000">
                <a:solidFill>
                  <a:srgbClr val="FF0000"/>
                </a:solidFill>
              </a:rPr>
              <a:t>2</a:t>
            </a:r>
            <a:r>
              <a:rPr lang="en-US" i="1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i="1">
                <a:solidFill>
                  <a:srgbClr val="FF0000"/>
                </a:solidFill>
              </a:rPr>
              <a:t>	f(a) = a</a:t>
            </a:r>
            <a:r>
              <a:rPr lang="en-US" i="1" baseline="30000">
                <a:solidFill>
                  <a:srgbClr val="FF0000"/>
                </a:solidFill>
              </a:rPr>
              <a:t>3</a:t>
            </a:r>
            <a:r>
              <a:rPr lang="en-US" i="1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i="1">
                <a:solidFill>
                  <a:srgbClr val="FF0000"/>
                </a:solidFill>
              </a:rPr>
              <a:t>	f(a) = log</a:t>
            </a:r>
            <a:r>
              <a:rPr lang="en-US" i="1" baseline="-25000">
                <a:solidFill>
                  <a:srgbClr val="FF0000"/>
                </a:solidFill>
              </a:rPr>
              <a:t>e</a:t>
            </a:r>
            <a:r>
              <a:rPr lang="en-US" i="1">
                <a:solidFill>
                  <a:srgbClr val="FF0000"/>
                </a:solidFill>
              </a:rPr>
              <a:t>(a).</a:t>
            </a:r>
          </a:p>
          <a:p>
            <a:pPr marL="0" indent="0">
              <a:buNone/>
            </a:pPr>
            <a:r>
              <a:rPr lang="en-US" i="1">
                <a:solidFill>
                  <a:srgbClr val="FF0000"/>
                </a:solidFill>
              </a:rPr>
              <a:t>	f(a) = ln(a).</a:t>
            </a:r>
          </a:p>
        </p:txBody>
      </p:sp>
    </p:spTree>
    <p:extLst>
      <p:ext uri="{BB962C8B-B14F-4D97-AF65-F5344CB8AC3E}">
        <p14:creationId xmlns:p14="http://schemas.microsoft.com/office/powerpoint/2010/main" val="13725884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A8E4-E7E5-AC49-B3D7-8ACFB93B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00A50-904A-7644-92AF-D0F017C2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413" y="1424169"/>
            <a:ext cx="70191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263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CB4D-A758-F44E-B1CC-D1EF8E4A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/>
          <a:lstStyle/>
          <a:p>
            <a:r>
              <a:rPr lang="en-US"/>
              <a:t>Quy tắc chuỗi (chain rules)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A499C-21A6-264E-9632-C1B042F7B4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Quy tắc chuỗi là một công thức để tính đạo hàm của </a:t>
                </a:r>
                <a:r>
                  <a:rPr lang="en-US">
                    <a:solidFill>
                      <a:srgbClr val="FF0000"/>
                    </a:solidFill>
                  </a:rPr>
                  <a:t>hàm tổng hợp</a:t>
                </a:r>
                <a:r>
                  <a:rPr lang="en-US"/>
                  <a:t>. </a:t>
                </a:r>
              </a:p>
              <a:p>
                <a:pPr marL="457200" lvl="1" indent="0">
                  <a:buNone/>
                </a:pPr>
                <a:r>
                  <a:rPr lang="en-US" sz="2400"/>
                  <a:t>Nghĩa là, nếu f và g là các hàm phân biệt, thì quy tắc chuỗi biểu thị đạo hàm của tổ hợp f ∘ g.</a:t>
                </a:r>
              </a:p>
              <a:p>
                <a:r>
                  <a:rPr lang="en-US"/>
                  <a:t>Nếu biến </a:t>
                </a:r>
                <a:r>
                  <a:rPr lang="en-US">
                    <a:solidFill>
                      <a:srgbClr val="FF0000"/>
                    </a:solidFill>
                  </a:rPr>
                  <a:t>z phụ thuộc vào biến y</a:t>
                </a:r>
                <a:r>
                  <a:rPr lang="en-US"/>
                  <a:t>, biến </a:t>
                </a:r>
                <a:r>
                  <a:rPr lang="en-US">
                    <a:solidFill>
                      <a:srgbClr val="008000"/>
                    </a:solidFill>
                  </a:rPr>
                  <a:t>y lại phụ thuộc vào biến x</a:t>
                </a:r>
                <a:r>
                  <a:rPr lang="en-US"/>
                  <a:t>, thì đạo hàm của </a:t>
                </a:r>
                <a:r>
                  <a:rPr lang="en-US">
                    <a:solidFill>
                      <a:srgbClr val="000099"/>
                    </a:solidFill>
                  </a:rPr>
                  <a:t>z tính theo x</a:t>
                </a:r>
                <a:r>
                  <a:rPr lang="en-US"/>
                  <a:t> sẽ theo quy tắc chuỗi như sau: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vi-V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den>
                      </m:f>
                      <m:r>
                        <a:rPr lang="vi-V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A499C-21A6-264E-9632-C1B042F7B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401"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A4FAF6-E54E-FD40-8576-610A9D5A1A65}"/>
              </a:ext>
            </a:extLst>
          </p:cNvPr>
          <p:cNvSpPr txBox="1"/>
          <p:nvPr/>
        </p:nvSpPr>
        <p:spPr>
          <a:xfrm>
            <a:off x="5476279" y="54864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 </a:t>
            </a:r>
            <a:r>
              <a:rPr lang="en-US">
                <a:sym typeface="Wingdings" pitchFamily="2" charset="2"/>
              </a:rPr>
              <a:t> y  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26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ĐỒ THỊ TÍNH TOÁN</a:t>
            </a:r>
          </a:p>
        </p:txBody>
      </p:sp>
    </p:spTree>
    <p:extLst>
      <p:ext uri="{BB962C8B-B14F-4D97-AF65-F5344CB8AC3E}">
        <p14:creationId xmlns:p14="http://schemas.microsoft.com/office/powerpoint/2010/main" val="189326142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6FEC-F62E-5744-B6B6-C84047F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7CEA-BAC2-1046-9529-B1CD8B69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Là một đồ thị có hướng.</a:t>
            </a:r>
          </a:p>
          <a:p>
            <a:pPr lvl="1"/>
            <a:r>
              <a:rPr lang="en-US"/>
              <a:t>Mỗi node là </a:t>
            </a:r>
            <a:r>
              <a:rPr lang="en-US">
                <a:solidFill>
                  <a:srgbClr val="FF0000"/>
                </a:solidFill>
              </a:rPr>
              <a:t>một biến (variable) </a:t>
            </a:r>
            <a:r>
              <a:rPr lang="en-US"/>
              <a:t>hoặc một </a:t>
            </a:r>
            <a:r>
              <a:rPr lang="en-US">
                <a:solidFill>
                  <a:srgbClr val="FF0000"/>
                </a:solidFill>
              </a:rPr>
              <a:t>hành vi (operation).</a:t>
            </a:r>
          </a:p>
          <a:p>
            <a:pPr lvl="1"/>
            <a:r>
              <a:rPr lang="en-US"/>
              <a:t>Biến được truyền vào hành vi, và hành vi sẽ cho ra một giá trị output mới. Giá trị này có thể truyền vào cho một hành vi khác.</a:t>
            </a:r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37E7B6-9CC7-BA4C-8995-F45203F25DC2}"/>
              </a:ext>
            </a:extLst>
          </p:cNvPr>
          <p:cNvSpPr/>
          <p:nvPr/>
        </p:nvSpPr>
        <p:spPr>
          <a:xfrm>
            <a:off x="4191000" y="3733800"/>
            <a:ext cx="73152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F6E5D8-9EB0-FC49-B94E-7C0B5A24A055}"/>
              </a:ext>
            </a:extLst>
          </p:cNvPr>
          <p:cNvSpPr/>
          <p:nvPr/>
        </p:nvSpPr>
        <p:spPr>
          <a:xfrm>
            <a:off x="4191000" y="4891881"/>
            <a:ext cx="73152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D75436-E072-B44B-9FFB-4F97428727F3}"/>
              </a:ext>
            </a:extLst>
          </p:cNvPr>
          <p:cNvSpPr/>
          <p:nvPr/>
        </p:nvSpPr>
        <p:spPr>
          <a:xfrm>
            <a:off x="6202680" y="4381501"/>
            <a:ext cx="73152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B3C5AC-15F9-7B40-BB38-0C51F12101EF}"/>
              </a:ext>
            </a:extLst>
          </p:cNvPr>
          <p:cNvCxnSpPr>
            <a:stCxn id="4" idx="6"/>
          </p:cNvCxnSpPr>
          <p:nvPr/>
        </p:nvCxnSpPr>
        <p:spPr>
          <a:xfrm>
            <a:off x="4922520" y="4114800"/>
            <a:ext cx="1316736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8C5653-EF1D-844E-B055-84D9C246F018}"/>
              </a:ext>
            </a:extLst>
          </p:cNvPr>
          <p:cNvCxnSpPr>
            <a:stCxn id="5" idx="6"/>
          </p:cNvCxnSpPr>
          <p:nvPr/>
        </p:nvCxnSpPr>
        <p:spPr>
          <a:xfrm flipV="1">
            <a:off x="4922520" y="4891881"/>
            <a:ext cx="1316736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3E2A4B1C-1992-A843-BB6C-9D2F5CB9A010}"/>
              </a:ext>
            </a:extLst>
          </p:cNvPr>
          <p:cNvSpPr/>
          <p:nvPr/>
        </p:nvSpPr>
        <p:spPr>
          <a:xfrm>
            <a:off x="3657600" y="3886200"/>
            <a:ext cx="304800" cy="16002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252AD-802D-7345-A167-366B5B04C6A9}"/>
              </a:ext>
            </a:extLst>
          </p:cNvPr>
          <p:cNvSpPr txBox="1"/>
          <p:nvPr/>
        </p:nvSpPr>
        <p:spPr>
          <a:xfrm>
            <a:off x="2482124" y="4483100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170C4-3DE3-E542-A160-E3BA38938D9C}"/>
              </a:ext>
            </a:extLst>
          </p:cNvPr>
          <p:cNvSpPr txBox="1"/>
          <p:nvPr/>
        </p:nvSpPr>
        <p:spPr>
          <a:xfrm>
            <a:off x="6427234" y="51170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150474606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7D23-81E1-AD46-8B4F-505D1BB5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78F75-EB64-6E4F-9302-CFD38F90A532}"/>
              </a:ext>
            </a:extLst>
          </p:cNvPr>
          <p:cNvSpPr txBox="1"/>
          <p:nvPr/>
        </p:nvSpPr>
        <p:spPr>
          <a:xfrm>
            <a:off x="308055" y="143298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J(a,b,c) = 3(a + bc)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4067F-86B1-0C4E-B1C0-92598366BCB2}"/>
              </a:ext>
            </a:extLst>
          </p:cNvPr>
          <p:cNvSpPr txBox="1"/>
          <p:nvPr/>
        </p:nvSpPr>
        <p:spPr>
          <a:xfrm>
            <a:off x="2441654" y="21154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 = b*c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DC74A-74E5-F849-8B0B-96A3631CA0B9}"/>
              </a:ext>
            </a:extLst>
          </p:cNvPr>
          <p:cNvSpPr txBox="1"/>
          <p:nvPr/>
        </p:nvSpPr>
        <p:spPr>
          <a:xfrm>
            <a:off x="2175417" y="27379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 + 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07B17-5D73-184B-97B1-8BB0A460EE19}"/>
              </a:ext>
            </a:extLst>
          </p:cNvPr>
          <p:cNvSpPr txBox="1"/>
          <p:nvPr/>
        </p:nvSpPr>
        <p:spPr>
          <a:xfrm>
            <a:off x="2133600" y="359389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 = 3V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0CD53B8-CD6C-EC48-A663-999317FBFABE}"/>
              </a:ext>
            </a:extLst>
          </p:cNvPr>
          <p:cNvSpPr/>
          <p:nvPr/>
        </p:nvSpPr>
        <p:spPr>
          <a:xfrm rot="16200000">
            <a:off x="2659627" y="1791171"/>
            <a:ext cx="152400" cy="3593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271C37D-F250-F145-8438-98F73055955F}"/>
              </a:ext>
            </a:extLst>
          </p:cNvPr>
          <p:cNvSpPr/>
          <p:nvPr/>
        </p:nvSpPr>
        <p:spPr>
          <a:xfrm rot="16200000">
            <a:off x="2521413" y="2252036"/>
            <a:ext cx="188584" cy="7187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CF3EF8A-97AC-274D-88D6-C1F333290111}"/>
              </a:ext>
            </a:extLst>
          </p:cNvPr>
          <p:cNvSpPr/>
          <p:nvPr/>
        </p:nvSpPr>
        <p:spPr>
          <a:xfrm rot="16200000">
            <a:off x="2406516" y="2858236"/>
            <a:ext cx="203792" cy="11208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ED504-5897-FD45-BFD2-A057DA7843B4}"/>
              </a:ext>
            </a:extLst>
          </p:cNvPr>
          <p:cNvSpPr txBox="1"/>
          <p:nvPr/>
        </p:nvSpPr>
        <p:spPr>
          <a:xfrm>
            <a:off x="4205189" y="2133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3D4D7-E8B3-154E-9728-9D3861B27BB7}"/>
              </a:ext>
            </a:extLst>
          </p:cNvPr>
          <p:cNvSpPr txBox="1"/>
          <p:nvPr/>
        </p:nvSpPr>
        <p:spPr>
          <a:xfrm>
            <a:off x="4190398" y="3262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B8D8F-2998-3943-B2AE-32D6825D5071}"/>
              </a:ext>
            </a:extLst>
          </p:cNvPr>
          <p:cNvSpPr txBox="1"/>
          <p:nvPr/>
        </p:nvSpPr>
        <p:spPr>
          <a:xfrm>
            <a:off x="4218013" y="4191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CBE47-9268-C648-9477-6C050834B0D9}"/>
              </a:ext>
            </a:extLst>
          </p:cNvPr>
          <p:cNvSpPr txBox="1"/>
          <p:nvPr/>
        </p:nvSpPr>
        <p:spPr>
          <a:xfrm>
            <a:off x="5715000" y="3335876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U = b*c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FF075-6BC7-D34A-861E-D1C87E696F76}"/>
              </a:ext>
            </a:extLst>
          </p:cNvPr>
          <p:cNvSpPr txBox="1"/>
          <p:nvPr/>
        </p:nvSpPr>
        <p:spPr>
          <a:xfrm>
            <a:off x="7877414" y="2889442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a+U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67C5C-FB5C-8E4E-9AE2-8D17DF200952}"/>
              </a:ext>
            </a:extLst>
          </p:cNvPr>
          <p:cNvSpPr txBox="1"/>
          <p:nvPr/>
        </p:nvSpPr>
        <p:spPr>
          <a:xfrm>
            <a:off x="10309001" y="2889442"/>
            <a:ext cx="934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J = 3*V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B49815-3D3A-5D4C-BB94-1EF2A42A6B00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503304" y="3447665"/>
            <a:ext cx="1211696" cy="7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AD8F83-5D8B-DE47-B480-B76E621BCF2B}"/>
              </a:ext>
            </a:extLst>
          </p:cNvPr>
          <p:cNvCxnSpPr>
            <a:stCxn id="14" idx="3"/>
          </p:cNvCxnSpPr>
          <p:nvPr/>
        </p:nvCxnSpPr>
        <p:spPr>
          <a:xfrm flipV="1">
            <a:off x="4518095" y="3632331"/>
            <a:ext cx="1196904" cy="74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7E22B0-2710-8F48-9C1A-B5FFAF39E5CF}"/>
              </a:ext>
            </a:extLst>
          </p:cNvPr>
          <p:cNvCxnSpPr>
            <a:stCxn id="15" idx="3"/>
          </p:cNvCxnSpPr>
          <p:nvPr/>
        </p:nvCxnSpPr>
        <p:spPr>
          <a:xfrm flipV="1">
            <a:off x="6662695" y="3097947"/>
            <a:ext cx="1214719" cy="42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146AEC-C5F7-8741-AA4E-F6DEC17957B6}"/>
              </a:ext>
            </a:extLst>
          </p:cNvPr>
          <p:cNvCxnSpPr>
            <a:cxnSpLocks/>
          </p:cNvCxnSpPr>
          <p:nvPr/>
        </p:nvCxnSpPr>
        <p:spPr>
          <a:xfrm>
            <a:off x="4518095" y="2362200"/>
            <a:ext cx="3359319" cy="66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D81E35-B6B8-FD40-AE4B-39D0248AB22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908465" y="3074108"/>
            <a:ext cx="1400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3113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7D23-81E1-AD46-8B4F-505D1BB5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78F75-EB64-6E4F-9302-CFD38F90A532}"/>
              </a:ext>
            </a:extLst>
          </p:cNvPr>
          <p:cNvSpPr txBox="1"/>
          <p:nvPr/>
        </p:nvSpPr>
        <p:spPr>
          <a:xfrm>
            <a:off x="308055" y="143298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J(a,b,c) = 3(a + bc)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4067F-86B1-0C4E-B1C0-92598366BCB2}"/>
              </a:ext>
            </a:extLst>
          </p:cNvPr>
          <p:cNvSpPr txBox="1"/>
          <p:nvPr/>
        </p:nvSpPr>
        <p:spPr>
          <a:xfrm>
            <a:off x="2441654" y="21154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 = b*c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DC74A-74E5-F849-8B0B-96A3631CA0B9}"/>
              </a:ext>
            </a:extLst>
          </p:cNvPr>
          <p:cNvSpPr txBox="1"/>
          <p:nvPr/>
        </p:nvSpPr>
        <p:spPr>
          <a:xfrm>
            <a:off x="2175417" y="27379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 + 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07B17-5D73-184B-97B1-8BB0A460EE19}"/>
              </a:ext>
            </a:extLst>
          </p:cNvPr>
          <p:cNvSpPr txBox="1"/>
          <p:nvPr/>
        </p:nvSpPr>
        <p:spPr>
          <a:xfrm>
            <a:off x="2133600" y="359389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 = 3V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0CD53B8-CD6C-EC48-A663-999317FBFABE}"/>
              </a:ext>
            </a:extLst>
          </p:cNvPr>
          <p:cNvSpPr/>
          <p:nvPr/>
        </p:nvSpPr>
        <p:spPr>
          <a:xfrm rot="16200000">
            <a:off x="2659627" y="1791171"/>
            <a:ext cx="152400" cy="3593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271C37D-F250-F145-8438-98F73055955F}"/>
              </a:ext>
            </a:extLst>
          </p:cNvPr>
          <p:cNvSpPr/>
          <p:nvPr/>
        </p:nvSpPr>
        <p:spPr>
          <a:xfrm rot="16200000">
            <a:off x="2521413" y="2252036"/>
            <a:ext cx="188584" cy="7187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CF3EF8A-97AC-274D-88D6-C1F333290111}"/>
              </a:ext>
            </a:extLst>
          </p:cNvPr>
          <p:cNvSpPr/>
          <p:nvPr/>
        </p:nvSpPr>
        <p:spPr>
          <a:xfrm rot="16200000">
            <a:off x="2406516" y="2858236"/>
            <a:ext cx="203792" cy="11208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ED504-5897-FD45-BFD2-A057DA7843B4}"/>
              </a:ext>
            </a:extLst>
          </p:cNvPr>
          <p:cNvSpPr txBox="1"/>
          <p:nvPr/>
        </p:nvSpPr>
        <p:spPr>
          <a:xfrm>
            <a:off x="3977191" y="2220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a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3D4D7-E8B3-154E-9728-9D3861B27BB7}"/>
              </a:ext>
            </a:extLst>
          </p:cNvPr>
          <p:cNvSpPr txBox="1"/>
          <p:nvPr/>
        </p:nvSpPr>
        <p:spPr>
          <a:xfrm>
            <a:off x="3962400" y="326299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b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B8D8F-2998-3943-B2AE-32D6825D5071}"/>
              </a:ext>
            </a:extLst>
          </p:cNvPr>
          <p:cNvSpPr txBox="1"/>
          <p:nvPr/>
        </p:nvSpPr>
        <p:spPr>
          <a:xfrm>
            <a:off x="3990015" y="4191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CBE47-9268-C648-9477-6C050834B0D9}"/>
              </a:ext>
            </a:extLst>
          </p:cNvPr>
          <p:cNvSpPr txBox="1"/>
          <p:nvPr/>
        </p:nvSpPr>
        <p:spPr>
          <a:xfrm>
            <a:off x="5715000" y="3335876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U = b*c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FF075-6BC7-D34A-861E-D1C87E696F76}"/>
              </a:ext>
            </a:extLst>
          </p:cNvPr>
          <p:cNvSpPr txBox="1"/>
          <p:nvPr/>
        </p:nvSpPr>
        <p:spPr>
          <a:xfrm>
            <a:off x="7877414" y="2889442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a+U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67C5C-FB5C-8E4E-9AE2-8D17DF200952}"/>
              </a:ext>
            </a:extLst>
          </p:cNvPr>
          <p:cNvSpPr txBox="1"/>
          <p:nvPr/>
        </p:nvSpPr>
        <p:spPr>
          <a:xfrm>
            <a:off x="10309001" y="2889442"/>
            <a:ext cx="934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J = 3*V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B49815-3D3A-5D4C-BB94-1EF2A42A6B00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666439" y="3447665"/>
            <a:ext cx="1048561" cy="7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AD8F83-5D8B-DE47-B480-B76E621BCF2B}"/>
              </a:ext>
            </a:extLst>
          </p:cNvPr>
          <p:cNvCxnSpPr>
            <a:cxnSpLocks/>
          </p:cNvCxnSpPr>
          <p:nvPr/>
        </p:nvCxnSpPr>
        <p:spPr>
          <a:xfrm flipV="1">
            <a:off x="4666439" y="3632331"/>
            <a:ext cx="1048561" cy="79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7E22B0-2710-8F48-9C1A-B5FFAF39E5CF}"/>
              </a:ext>
            </a:extLst>
          </p:cNvPr>
          <p:cNvCxnSpPr>
            <a:stCxn id="15" idx="3"/>
          </p:cNvCxnSpPr>
          <p:nvPr/>
        </p:nvCxnSpPr>
        <p:spPr>
          <a:xfrm flipV="1">
            <a:off x="6662695" y="3097947"/>
            <a:ext cx="1214719" cy="42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146AEC-C5F7-8741-AA4E-F6DEC17957B6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4681230" y="2405150"/>
            <a:ext cx="3196184" cy="66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D81E35-B6B8-FD40-AE4B-39D0248AB22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908465" y="3074108"/>
            <a:ext cx="1400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6A76E9-0123-AE41-A4C8-A96717EC0D60}"/>
              </a:ext>
            </a:extLst>
          </p:cNvPr>
          <p:cNvSpPr txBox="1"/>
          <p:nvPr/>
        </p:nvSpPr>
        <p:spPr>
          <a:xfrm>
            <a:off x="457200" y="4428585"/>
            <a:ext cx="99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a = 5</a:t>
            </a:r>
          </a:p>
          <a:p>
            <a:r>
              <a:rPr lang="en-US" sz="2400">
                <a:solidFill>
                  <a:srgbClr val="008000"/>
                </a:solidFill>
              </a:rPr>
              <a:t>b = 3</a:t>
            </a:r>
          </a:p>
          <a:p>
            <a:r>
              <a:rPr lang="en-US" sz="2400">
                <a:solidFill>
                  <a:srgbClr val="FF0000"/>
                </a:solidFill>
              </a:rPr>
              <a:t>c =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4DCDC-1697-D746-8322-D6D41208B654}"/>
              </a:ext>
            </a:extLst>
          </p:cNvPr>
          <p:cNvSpPr txBox="1"/>
          <p:nvPr/>
        </p:nvSpPr>
        <p:spPr>
          <a:xfrm>
            <a:off x="6012533" y="3779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DC7A5-D160-5046-ADA8-5AD0151E1C54}"/>
              </a:ext>
            </a:extLst>
          </p:cNvPr>
          <p:cNvSpPr txBox="1"/>
          <p:nvPr/>
        </p:nvSpPr>
        <p:spPr>
          <a:xfrm>
            <a:off x="8234924" y="3378037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2349A-C08A-5848-ABF9-B0AB4A20148E}"/>
              </a:ext>
            </a:extLst>
          </p:cNvPr>
          <p:cNvSpPr txBox="1"/>
          <p:nvPr/>
        </p:nvSpPr>
        <p:spPr>
          <a:xfrm>
            <a:off x="10564422" y="33780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7BA00-A237-F746-90FA-901278E1B43A}"/>
              </a:ext>
            </a:extLst>
          </p:cNvPr>
          <p:cNvSpPr txBox="1"/>
          <p:nvPr/>
        </p:nvSpPr>
        <p:spPr>
          <a:xfrm>
            <a:off x="5797950" y="5234182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J(a,b,c) = 33, Với a = 5, b = 3, c = 2</a:t>
            </a:r>
          </a:p>
        </p:txBody>
      </p:sp>
    </p:spTree>
    <p:extLst>
      <p:ext uri="{BB962C8B-B14F-4D97-AF65-F5344CB8AC3E}">
        <p14:creationId xmlns:p14="http://schemas.microsoft.com/office/powerpoint/2010/main" val="65458392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A061-D28E-1F40-9AB7-C4D2527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đạo hàm với computation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6C0A7-5AC2-8948-B56D-988CE1AF6E75}"/>
              </a:ext>
            </a:extLst>
          </p:cNvPr>
          <p:cNvSpPr txBox="1"/>
          <p:nvPr/>
        </p:nvSpPr>
        <p:spPr>
          <a:xfrm>
            <a:off x="308055" y="143298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J(a,b,c) = 3(a + bc)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2610-F322-8746-9A42-82D279D29DB4}"/>
              </a:ext>
            </a:extLst>
          </p:cNvPr>
          <p:cNvSpPr txBox="1"/>
          <p:nvPr/>
        </p:nvSpPr>
        <p:spPr>
          <a:xfrm>
            <a:off x="2441654" y="21154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 = b*c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BD844-3476-4143-91C7-613A3FD29AE2}"/>
              </a:ext>
            </a:extLst>
          </p:cNvPr>
          <p:cNvSpPr txBox="1"/>
          <p:nvPr/>
        </p:nvSpPr>
        <p:spPr>
          <a:xfrm>
            <a:off x="2175417" y="27379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 +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B3DEF-1528-A54A-AFDD-95BECABE75BF}"/>
              </a:ext>
            </a:extLst>
          </p:cNvPr>
          <p:cNvSpPr txBox="1"/>
          <p:nvPr/>
        </p:nvSpPr>
        <p:spPr>
          <a:xfrm>
            <a:off x="2133600" y="359389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 = 3V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956BED5-3879-B444-AB56-57F5B741E639}"/>
              </a:ext>
            </a:extLst>
          </p:cNvPr>
          <p:cNvSpPr/>
          <p:nvPr/>
        </p:nvSpPr>
        <p:spPr>
          <a:xfrm rot="16200000">
            <a:off x="2659627" y="1791171"/>
            <a:ext cx="152400" cy="3593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E1A826-6831-6344-80BF-A4E9E7125230}"/>
              </a:ext>
            </a:extLst>
          </p:cNvPr>
          <p:cNvSpPr/>
          <p:nvPr/>
        </p:nvSpPr>
        <p:spPr>
          <a:xfrm rot="16200000">
            <a:off x="2521413" y="2252036"/>
            <a:ext cx="188584" cy="7187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55701D8-91E5-1B4C-9614-DA13EF8BF046}"/>
              </a:ext>
            </a:extLst>
          </p:cNvPr>
          <p:cNvSpPr/>
          <p:nvPr/>
        </p:nvSpPr>
        <p:spPr>
          <a:xfrm rot="16200000">
            <a:off x="2406516" y="2858236"/>
            <a:ext cx="203792" cy="11208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66C86-BC0D-7C46-B81D-D5D9AFB5E039}"/>
              </a:ext>
            </a:extLst>
          </p:cNvPr>
          <p:cNvSpPr txBox="1"/>
          <p:nvPr/>
        </p:nvSpPr>
        <p:spPr>
          <a:xfrm>
            <a:off x="4020576" y="16600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a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2AFC8-4BDD-DD4C-8A9B-74C37DD361F7}"/>
              </a:ext>
            </a:extLst>
          </p:cNvPr>
          <p:cNvSpPr txBox="1"/>
          <p:nvPr/>
        </p:nvSpPr>
        <p:spPr>
          <a:xfrm>
            <a:off x="4033276" y="266589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b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6A901-C403-1140-837A-94C8AE4942E7}"/>
              </a:ext>
            </a:extLst>
          </p:cNvPr>
          <p:cNvSpPr txBox="1"/>
          <p:nvPr/>
        </p:nvSpPr>
        <p:spPr>
          <a:xfrm>
            <a:off x="4060891" y="359389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F456D-37A7-0C4B-8941-50A755620438}"/>
              </a:ext>
            </a:extLst>
          </p:cNvPr>
          <p:cNvSpPr txBox="1"/>
          <p:nvPr/>
        </p:nvSpPr>
        <p:spPr>
          <a:xfrm>
            <a:off x="5785876" y="273877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U = b*c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624CD-08DA-FF41-86A8-7119E0BECFEC}"/>
              </a:ext>
            </a:extLst>
          </p:cNvPr>
          <p:cNvSpPr txBox="1"/>
          <p:nvPr/>
        </p:nvSpPr>
        <p:spPr>
          <a:xfrm>
            <a:off x="7948290" y="2292338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a+U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62A4B-81AF-CC40-B893-A121C4C1FE5D}"/>
              </a:ext>
            </a:extLst>
          </p:cNvPr>
          <p:cNvSpPr txBox="1"/>
          <p:nvPr/>
        </p:nvSpPr>
        <p:spPr>
          <a:xfrm>
            <a:off x="10379877" y="2292338"/>
            <a:ext cx="934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J = 3*V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57AE4-81F7-7140-A265-61EFC64BE72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737315" y="2850561"/>
            <a:ext cx="1048561" cy="7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7D33F-4792-564A-A03F-9A1566E43B5A}"/>
              </a:ext>
            </a:extLst>
          </p:cNvPr>
          <p:cNvCxnSpPr>
            <a:cxnSpLocks/>
          </p:cNvCxnSpPr>
          <p:nvPr/>
        </p:nvCxnSpPr>
        <p:spPr>
          <a:xfrm flipV="1">
            <a:off x="4737315" y="3035227"/>
            <a:ext cx="1048561" cy="79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CA54F6-3C64-414E-AC0F-9089FA011666}"/>
              </a:ext>
            </a:extLst>
          </p:cNvPr>
          <p:cNvCxnSpPr>
            <a:stCxn id="14" idx="3"/>
          </p:cNvCxnSpPr>
          <p:nvPr/>
        </p:nvCxnSpPr>
        <p:spPr>
          <a:xfrm flipV="1">
            <a:off x="6733571" y="2500843"/>
            <a:ext cx="1214719" cy="42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7B10C-F7D9-484D-9CCE-6197A343CA4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89885" y="1862326"/>
            <a:ext cx="3158405" cy="61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968B2-6CEC-594E-9AE3-F4357F3D4EA9}"/>
              </a:ext>
            </a:extLst>
          </p:cNvPr>
          <p:cNvCxnSpPr>
            <a:cxnSpLocks/>
          </p:cNvCxnSpPr>
          <p:nvPr/>
        </p:nvCxnSpPr>
        <p:spPr>
          <a:xfrm>
            <a:off x="8979341" y="2464808"/>
            <a:ext cx="1400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6B77B8-5498-3645-AF7C-F38FCC38420A}"/>
              </a:ext>
            </a:extLst>
          </p:cNvPr>
          <p:cNvSpPr txBox="1"/>
          <p:nvPr/>
        </p:nvSpPr>
        <p:spPr>
          <a:xfrm>
            <a:off x="6083409" y="31822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9551A-5D4E-7042-8476-B92FC858BA64}"/>
              </a:ext>
            </a:extLst>
          </p:cNvPr>
          <p:cNvSpPr txBox="1"/>
          <p:nvPr/>
        </p:nvSpPr>
        <p:spPr>
          <a:xfrm>
            <a:off x="8305800" y="27809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2998A4-F51D-4142-B075-06E670AE7210}"/>
              </a:ext>
            </a:extLst>
          </p:cNvPr>
          <p:cNvSpPr txBox="1"/>
          <p:nvPr/>
        </p:nvSpPr>
        <p:spPr>
          <a:xfrm>
            <a:off x="9940653" y="160151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Bắt đầu từ cuối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/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/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=  3  *  1 = 3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blipFill>
                <a:blip r:embed="rId3"/>
                <a:stretch>
                  <a:fillRect r="-13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6FDFA-CBD2-F848-B872-F2298B7E1F38}"/>
              </a:ext>
            </a:extLst>
          </p:cNvPr>
          <p:cNvCxnSpPr>
            <a:cxnSpLocks/>
          </p:cNvCxnSpPr>
          <p:nvPr/>
        </p:nvCxnSpPr>
        <p:spPr>
          <a:xfrm flipH="1">
            <a:off x="8979341" y="2630940"/>
            <a:ext cx="14005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EC4110-4560-CC42-A6C9-969E40458711}"/>
              </a:ext>
            </a:extLst>
          </p:cNvPr>
          <p:cNvSpPr txBox="1"/>
          <p:nvPr/>
        </p:nvSpPr>
        <p:spPr>
          <a:xfrm>
            <a:off x="7340930" y="5359198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a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DC40F-3F53-4447-B963-4158553FEE0C}"/>
              </a:ext>
            </a:extLst>
          </p:cNvPr>
          <p:cNvSpPr txBox="1"/>
          <p:nvPr/>
        </p:nvSpPr>
        <p:spPr>
          <a:xfrm>
            <a:off x="6035169" y="2345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9A2086-EE6B-C14D-B447-5C3ED084B444}"/>
              </a:ext>
            </a:extLst>
          </p:cNvPr>
          <p:cNvSpPr txBox="1"/>
          <p:nvPr/>
        </p:nvSpPr>
        <p:spPr>
          <a:xfrm>
            <a:off x="8257560" y="1944087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895370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A061-D28E-1F40-9AB7-C4D2527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đạo hàm với computation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6C0A7-5AC2-8948-B56D-988CE1AF6E75}"/>
              </a:ext>
            </a:extLst>
          </p:cNvPr>
          <p:cNvSpPr txBox="1"/>
          <p:nvPr/>
        </p:nvSpPr>
        <p:spPr>
          <a:xfrm>
            <a:off x="308055" y="143298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J(a,b,c) = 3(a + bc)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2610-F322-8746-9A42-82D279D29DB4}"/>
              </a:ext>
            </a:extLst>
          </p:cNvPr>
          <p:cNvSpPr txBox="1"/>
          <p:nvPr/>
        </p:nvSpPr>
        <p:spPr>
          <a:xfrm>
            <a:off x="2441654" y="21154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 = b*c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BD844-3476-4143-91C7-613A3FD29AE2}"/>
              </a:ext>
            </a:extLst>
          </p:cNvPr>
          <p:cNvSpPr txBox="1"/>
          <p:nvPr/>
        </p:nvSpPr>
        <p:spPr>
          <a:xfrm>
            <a:off x="2175417" y="27379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 +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B3DEF-1528-A54A-AFDD-95BECABE75BF}"/>
              </a:ext>
            </a:extLst>
          </p:cNvPr>
          <p:cNvSpPr txBox="1"/>
          <p:nvPr/>
        </p:nvSpPr>
        <p:spPr>
          <a:xfrm>
            <a:off x="2133600" y="359389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 = 3V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956BED5-3879-B444-AB56-57F5B741E639}"/>
              </a:ext>
            </a:extLst>
          </p:cNvPr>
          <p:cNvSpPr/>
          <p:nvPr/>
        </p:nvSpPr>
        <p:spPr>
          <a:xfrm rot="16200000">
            <a:off x="2659627" y="1791171"/>
            <a:ext cx="152400" cy="3593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E1A826-6831-6344-80BF-A4E9E7125230}"/>
              </a:ext>
            </a:extLst>
          </p:cNvPr>
          <p:cNvSpPr/>
          <p:nvPr/>
        </p:nvSpPr>
        <p:spPr>
          <a:xfrm rot="16200000">
            <a:off x="2521413" y="2252036"/>
            <a:ext cx="188584" cy="7187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55701D8-91E5-1B4C-9614-DA13EF8BF046}"/>
              </a:ext>
            </a:extLst>
          </p:cNvPr>
          <p:cNvSpPr/>
          <p:nvPr/>
        </p:nvSpPr>
        <p:spPr>
          <a:xfrm rot="16200000">
            <a:off x="2406516" y="2858236"/>
            <a:ext cx="203792" cy="11208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66C86-BC0D-7C46-B81D-D5D9AFB5E039}"/>
              </a:ext>
            </a:extLst>
          </p:cNvPr>
          <p:cNvSpPr txBox="1"/>
          <p:nvPr/>
        </p:nvSpPr>
        <p:spPr>
          <a:xfrm>
            <a:off x="4020576" y="16600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a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2AFC8-4BDD-DD4C-8A9B-74C37DD361F7}"/>
              </a:ext>
            </a:extLst>
          </p:cNvPr>
          <p:cNvSpPr txBox="1"/>
          <p:nvPr/>
        </p:nvSpPr>
        <p:spPr>
          <a:xfrm>
            <a:off x="4033276" y="266589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b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6A901-C403-1140-837A-94C8AE4942E7}"/>
              </a:ext>
            </a:extLst>
          </p:cNvPr>
          <p:cNvSpPr txBox="1"/>
          <p:nvPr/>
        </p:nvSpPr>
        <p:spPr>
          <a:xfrm>
            <a:off x="4060891" y="359389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F456D-37A7-0C4B-8941-50A755620438}"/>
              </a:ext>
            </a:extLst>
          </p:cNvPr>
          <p:cNvSpPr txBox="1"/>
          <p:nvPr/>
        </p:nvSpPr>
        <p:spPr>
          <a:xfrm>
            <a:off x="5785876" y="273877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U = b*c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624CD-08DA-FF41-86A8-7119E0BECFEC}"/>
              </a:ext>
            </a:extLst>
          </p:cNvPr>
          <p:cNvSpPr txBox="1"/>
          <p:nvPr/>
        </p:nvSpPr>
        <p:spPr>
          <a:xfrm>
            <a:off x="7948290" y="2292338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0066FF"/>
                </a:solidFill>
              </a:rPr>
              <a:t>+U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62A4B-81AF-CC40-B893-A121C4C1FE5D}"/>
              </a:ext>
            </a:extLst>
          </p:cNvPr>
          <p:cNvSpPr txBox="1"/>
          <p:nvPr/>
        </p:nvSpPr>
        <p:spPr>
          <a:xfrm>
            <a:off x="10379877" y="2292338"/>
            <a:ext cx="934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J = 3*V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57AE4-81F7-7140-A265-61EFC64BE72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737315" y="2850561"/>
            <a:ext cx="1048561" cy="7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7D33F-4792-564A-A03F-9A1566E43B5A}"/>
              </a:ext>
            </a:extLst>
          </p:cNvPr>
          <p:cNvCxnSpPr>
            <a:cxnSpLocks/>
          </p:cNvCxnSpPr>
          <p:nvPr/>
        </p:nvCxnSpPr>
        <p:spPr>
          <a:xfrm flipV="1">
            <a:off x="4737315" y="3035227"/>
            <a:ext cx="1048561" cy="79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CA54F6-3C64-414E-AC0F-9089FA011666}"/>
              </a:ext>
            </a:extLst>
          </p:cNvPr>
          <p:cNvCxnSpPr>
            <a:stCxn id="14" idx="3"/>
          </p:cNvCxnSpPr>
          <p:nvPr/>
        </p:nvCxnSpPr>
        <p:spPr>
          <a:xfrm flipV="1">
            <a:off x="6733571" y="2500843"/>
            <a:ext cx="1214719" cy="42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7B10C-F7D9-484D-9CCE-6197A343CA4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89885" y="1862326"/>
            <a:ext cx="3158405" cy="61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968B2-6CEC-594E-9AE3-F4357F3D4EA9}"/>
              </a:ext>
            </a:extLst>
          </p:cNvPr>
          <p:cNvCxnSpPr>
            <a:cxnSpLocks/>
          </p:cNvCxnSpPr>
          <p:nvPr/>
        </p:nvCxnSpPr>
        <p:spPr>
          <a:xfrm>
            <a:off x="8979341" y="2464808"/>
            <a:ext cx="1400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6B77B8-5498-3645-AF7C-F38FCC38420A}"/>
              </a:ext>
            </a:extLst>
          </p:cNvPr>
          <p:cNvSpPr txBox="1"/>
          <p:nvPr/>
        </p:nvSpPr>
        <p:spPr>
          <a:xfrm>
            <a:off x="5708931" y="315443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9551A-5D4E-7042-8476-B92FC858BA64}"/>
              </a:ext>
            </a:extLst>
          </p:cNvPr>
          <p:cNvSpPr txBox="1"/>
          <p:nvPr/>
        </p:nvSpPr>
        <p:spPr>
          <a:xfrm>
            <a:off x="7965240" y="280738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2998A4-F51D-4142-B075-06E670AE7210}"/>
              </a:ext>
            </a:extLst>
          </p:cNvPr>
          <p:cNvSpPr txBox="1"/>
          <p:nvPr/>
        </p:nvSpPr>
        <p:spPr>
          <a:xfrm>
            <a:off x="9940653" y="160151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Bắt đầu từ cuối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/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/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=  3  *  1 = 3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blipFill>
                <a:blip r:embed="rId3"/>
                <a:stretch>
                  <a:fillRect r="-13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6FDFA-CBD2-F848-B872-F2298B7E1F38}"/>
              </a:ext>
            </a:extLst>
          </p:cNvPr>
          <p:cNvCxnSpPr>
            <a:cxnSpLocks/>
          </p:cNvCxnSpPr>
          <p:nvPr/>
        </p:nvCxnSpPr>
        <p:spPr>
          <a:xfrm flipH="1">
            <a:off x="8979341" y="2630940"/>
            <a:ext cx="14005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EC4110-4560-CC42-A6C9-969E40458711}"/>
              </a:ext>
            </a:extLst>
          </p:cNvPr>
          <p:cNvSpPr txBox="1"/>
          <p:nvPr/>
        </p:nvSpPr>
        <p:spPr>
          <a:xfrm>
            <a:off x="7917960" y="522330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a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12D5A0-0FAF-D141-8EDB-CFD08EC7146E}"/>
              </a:ext>
            </a:extLst>
          </p:cNvPr>
          <p:cNvCxnSpPr>
            <a:cxnSpLocks/>
          </p:cNvCxnSpPr>
          <p:nvPr/>
        </p:nvCxnSpPr>
        <p:spPr>
          <a:xfrm flipH="1" flipV="1">
            <a:off x="4789885" y="1708766"/>
            <a:ext cx="3158405" cy="64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B832E3-3AAA-474F-A16B-96FE3071C988}"/>
              </a:ext>
            </a:extLst>
          </p:cNvPr>
          <p:cNvSpPr txBox="1"/>
          <p:nvPr/>
        </p:nvSpPr>
        <p:spPr>
          <a:xfrm>
            <a:off x="3740050" y="13541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ABFF8F-523A-0344-A945-E9DC602BE6A7}"/>
                  </a:ext>
                </a:extLst>
              </p:cNvPr>
              <p:cNvSpPr txBox="1"/>
              <p:nvPr/>
            </p:nvSpPr>
            <p:spPr>
              <a:xfrm>
                <a:off x="5181726" y="3752498"/>
                <a:ext cx="2185601" cy="117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 =   3  *  1  = 3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ABFF8F-523A-0344-A945-E9DC602B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26" y="3752498"/>
                <a:ext cx="2185601" cy="1172372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7BE25FD-A35B-A24C-8EC2-5F5BC981B74A}"/>
              </a:ext>
            </a:extLst>
          </p:cNvPr>
          <p:cNvSpPr txBox="1"/>
          <p:nvPr/>
        </p:nvSpPr>
        <p:spPr>
          <a:xfrm>
            <a:off x="5507312" y="526140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U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DB5E2E-31C7-1A47-A521-DDCDEE0D44B3}"/>
              </a:ext>
            </a:extLst>
          </p:cNvPr>
          <p:cNvSpPr txBox="1"/>
          <p:nvPr/>
        </p:nvSpPr>
        <p:spPr>
          <a:xfrm>
            <a:off x="6035169" y="2345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00A084-7937-DB46-8F34-BE1A20A08A17}"/>
              </a:ext>
            </a:extLst>
          </p:cNvPr>
          <p:cNvSpPr txBox="1"/>
          <p:nvPr/>
        </p:nvSpPr>
        <p:spPr>
          <a:xfrm>
            <a:off x="8257560" y="1944087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11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2C4DB2-F36E-0443-BC07-3D3A823B979D}"/>
              </a:ext>
            </a:extLst>
          </p:cNvPr>
          <p:cNvCxnSpPr/>
          <p:nvPr/>
        </p:nvCxnSpPr>
        <p:spPr>
          <a:xfrm flipH="1">
            <a:off x="6733571" y="2630940"/>
            <a:ext cx="1214719" cy="40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1878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A061-D28E-1F40-9AB7-C4D2527A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đạo hàm với computation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6C0A7-5AC2-8948-B56D-988CE1AF6E75}"/>
              </a:ext>
            </a:extLst>
          </p:cNvPr>
          <p:cNvSpPr txBox="1"/>
          <p:nvPr/>
        </p:nvSpPr>
        <p:spPr>
          <a:xfrm>
            <a:off x="308055" y="1432981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J(a,b,c) = 3(a + bc)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2610-F322-8746-9A42-82D279D29DB4}"/>
              </a:ext>
            </a:extLst>
          </p:cNvPr>
          <p:cNvSpPr txBox="1"/>
          <p:nvPr/>
        </p:nvSpPr>
        <p:spPr>
          <a:xfrm>
            <a:off x="2441654" y="21154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 = b*c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BD844-3476-4143-91C7-613A3FD29AE2}"/>
              </a:ext>
            </a:extLst>
          </p:cNvPr>
          <p:cNvSpPr txBox="1"/>
          <p:nvPr/>
        </p:nvSpPr>
        <p:spPr>
          <a:xfrm>
            <a:off x="2175417" y="27379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a + 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B3DEF-1528-A54A-AFDD-95BECABE75BF}"/>
              </a:ext>
            </a:extLst>
          </p:cNvPr>
          <p:cNvSpPr txBox="1"/>
          <p:nvPr/>
        </p:nvSpPr>
        <p:spPr>
          <a:xfrm>
            <a:off x="2133600" y="359389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J = 3V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956BED5-3879-B444-AB56-57F5B741E639}"/>
              </a:ext>
            </a:extLst>
          </p:cNvPr>
          <p:cNvSpPr/>
          <p:nvPr/>
        </p:nvSpPr>
        <p:spPr>
          <a:xfrm rot="16200000">
            <a:off x="2659627" y="1791171"/>
            <a:ext cx="152400" cy="3593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E1A826-6831-6344-80BF-A4E9E7125230}"/>
              </a:ext>
            </a:extLst>
          </p:cNvPr>
          <p:cNvSpPr/>
          <p:nvPr/>
        </p:nvSpPr>
        <p:spPr>
          <a:xfrm rot="16200000">
            <a:off x="2521413" y="2252036"/>
            <a:ext cx="188584" cy="7187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55701D8-91E5-1B4C-9614-DA13EF8BF046}"/>
              </a:ext>
            </a:extLst>
          </p:cNvPr>
          <p:cNvSpPr/>
          <p:nvPr/>
        </p:nvSpPr>
        <p:spPr>
          <a:xfrm rot="16200000">
            <a:off x="2406516" y="2858236"/>
            <a:ext cx="203792" cy="11208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66C86-BC0D-7C46-B81D-D5D9AFB5E039}"/>
              </a:ext>
            </a:extLst>
          </p:cNvPr>
          <p:cNvSpPr txBox="1"/>
          <p:nvPr/>
        </p:nvSpPr>
        <p:spPr>
          <a:xfrm>
            <a:off x="4020576" y="16600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a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2AFC8-4BDD-DD4C-8A9B-74C37DD361F7}"/>
              </a:ext>
            </a:extLst>
          </p:cNvPr>
          <p:cNvSpPr txBox="1"/>
          <p:nvPr/>
        </p:nvSpPr>
        <p:spPr>
          <a:xfrm>
            <a:off x="4033276" y="266589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b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6A901-C403-1140-837A-94C8AE4942E7}"/>
              </a:ext>
            </a:extLst>
          </p:cNvPr>
          <p:cNvSpPr txBox="1"/>
          <p:nvPr/>
        </p:nvSpPr>
        <p:spPr>
          <a:xfrm>
            <a:off x="4060891" y="359389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c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F456D-37A7-0C4B-8941-50A755620438}"/>
              </a:ext>
            </a:extLst>
          </p:cNvPr>
          <p:cNvSpPr txBox="1"/>
          <p:nvPr/>
        </p:nvSpPr>
        <p:spPr>
          <a:xfrm>
            <a:off x="5785876" y="2738772"/>
            <a:ext cx="9476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U = b*c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624CD-08DA-FF41-86A8-7119E0BECFEC}"/>
              </a:ext>
            </a:extLst>
          </p:cNvPr>
          <p:cNvSpPr txBox="1"/>
          <p:nvPr/>
        </p:nvSpPr>
        <p:spPr>
          <a:xfrm>
            <a:off x="7948290" y="2292338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V =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>
                <a:solidFill>
                  <a:srgbClr val="0066FF"/>
                </a:solidFill>
              </a:rPr>
              <a:t>+U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62A4B-81AF-CC40-B893-A121C4C1FE5D}"/>
              </a:ext>
            </a:extLst>
          </p:cNvPr>
          <p:cNvSpPr txBox="1"/>
          <p:nvPr/>
        </p:nvSpPr>
        <p:spPr>
          <a:xfrm>
            <a:off x="10379877" y="2292338"/>
            <a:ext cx="934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J = 3*V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57AE4-81F7-7140-A265-61EFC64BE72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737315" y="2850561"/>
            <a:ext cx="1048561" cy="7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7D33F-4792-564A-A03F-9A1566E43B5A}"/>
              </a:ext>
            </a:extLst>
          </p:cNvPr>
          <p:cNvCxnSpPr>
            <a:cxnSpLocks/>
          </p:cNvCxnSpPr>
          <p:nvPr/>
        </p:nvCxnSpPr>
        <p:spPr>
          <a:xfrm flipV="1">
            <a:off x="4737315" y="3035227"/>
            <a:ext cx="1048561" cy="79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CA54F6-3C64-414E-AC0F-9089FA011666}"/>
              </a:ext>
            </a:extLst>
          </p:cNvPr>
          <p:cNvCxnSpPr>
            <a:stCxn id="14" idx="3"/>
          </p:cNvCxnSpPr>
          <p:nvPr/>
        </p:nvCxnSpPr>
        <p:spPr>
          <a:xfrm flipV="1">
            <a:off x="6733571" y="2500843"/>
            <a:ext cx="1214719" cy="42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87B10C-F7D9-484D-9CCE-6197A343CA4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89885" y="1862326"/>
            <a:ext cx="3158405" cy="61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968B2-6CEC-594E-9AE3-F4357F3D4EA9}"/>
              </a:ext>
            </a:extLst>
          </p:cNvPr>
          <p:cNvCxnSpPr>
            <a:cxnSpLocks/>
          </p:cNvCxnSpPr>
          <p:nvPr/>
        </p:nvCxnSpPr>
        <p:spPr>
          <a:xfrm>
            <a:off x="8979341" y="2464808"/>
            <a:ext cx="1400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2998A4-F51D-4142-B075-06E670AE7210}"/>
              </a:ext>
            </a:extLst>
          </p:cNvPr>
          <p:cNvSpPr txBox="1"/>
          <p:nvPr/>
        </p:nvSpPr>
        <p:spPr>
          <a:xfrm>
            <a:off x="9940653" y="160151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Bắt đầu từ cuối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/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152AAE-4690-0241-A99C-E70FE8D85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75" y="3765198"/>
                <a:ext cx="946093" cy="618374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/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=  3  *  1 = 3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E9D9D7-C63D-B14C-9AA2-B084D534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742" y="3752498"/>
                <a:ext cx="1826141" cy="1172372"/>
              </a:xfrm>
              <a:prstGeom prst="rect">
                <a:avLst/>
              </a:prstGeom>
              <a:blipFill>
                <a:blip r:embed="rId3"/>
                <a:stretch>
                  <a:fillRect r="-13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6FDFA-CBD2-F848-B872-F2298B7E1F38}"/>
              </a:ext>
            </a:extLst>
          </p:cNvPr>
          <p:cNvCxnSpPr>
            <a:cxnSpLocks/>
          </p:cNvCxnSpPr>
          <p:nvPr/>
        </p:nvCxnSpPr>
        <p:spPr>
          <a:xfrm flipH="1">
            <a:off x="8979341" y="2630940"/>
            <a:ext cx="14005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EC4110-4560-CC42-A6C9-969E40458711}"/>
              </a:ext>
            </a:extLst>
          </p:cNvPr>
          <p:cNvSpPr txBox="1"/>
          <p:nvPr/>
        </p:nvSpPr>
        <p:spPr>
          <a:xfrm>
            <a:off x="7917960" y="522330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a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12D5A0-0FAF-D141-8EDB-CFD08EC7146E}"/>
              </a:ext>
            </a:extLst>
          </p:cNvPr>
          <p:cNvCxnSpPr>
            <a:cxnSpLocks/>
          </p:cNvCxnSpPr>
          <p:nvPr/>
        </p:nvCxnSpPr>
        <p:spPr>
          <a:xfrm flipH="1" flipV="1">
            <a:off x="4789885" y="1708766"/>
            <a:ext cx="3158405" cy="641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B832E3-3AAA-474F-A16B-96FE3071C988}"/>
              </a:ext>
            </a:extLst>
          </p:cNvPr>
          <p:cNvSpPr txBox="1"/>
          <p:nvPr/>
        </p:nvSpPr>
        <p:spPr>
          <a:xfrm>
            <a:off x="3740050" y="13541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ABFF8F-523A-0344-A945-E9DC602BE6A7}"/>
                  </a:ext>
                </a:extLst>
              </p:cNvPr>
              <p:cNvSpPr txBox="1"/>
              <p:nvPr/>
            </p:nvSpPr>
            <p:spPr>
              <a:xfrm>
                <a:off x="5181726" y="3752498"/>
                <a:ext cx="2185601" cy="117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 =   3  *  1  = 3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ABFF8F-523A-0344-A945-E9DC602B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26" y="3752498"/>
                <a:ext cx="2185601" cy="1172372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7BE25FD-A35B-A24C-8EC2-5F5BC981B74A}"/>
              </a:ext>
            </a:extLst>
          </p:cNvPr>
          <p:cNvSpPr txBox="1"/>
          <p:nvPr/>
        </p:nvSpPr>
        <p:spPr>
          <a:xfrm>
            <a:off x="5507312" y="526140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U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6B963-BCEE-E74F-93D5-7533B433E684}"/>
                  </a:ext>
                </a:extLst>
              </p:cNvPr>
              <p:cNvSpPr txBox="1"/>
              <p:nvPr/>
            </p:nvSpPr>
            <p:spPr>
              <a:xfrm>
                <a:off x="2957867" y="3994887"/>
                <a:ext cx="2185601" cy="117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db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 =      3 * 2  = 6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6B963-BCEE-E74F-93D5-7533B433E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67" y="3994887"/>
                <a:ext cx="2185601" cy="117237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6A10B-BA64-0545-AD48-4895358C7E5B}"/>
                  </a:ext>
                </a:extLst>
              </p:cNvPr>
              <p:cNvSpPr txBox="1"/>
              <p:nvPr/>
            </p:nvSpPr>
            <p:spPr>
              <a:xfrm>
                <a:off x="631218" y="4838833"/>
                <a:ext cx="2185601" cy="117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vi-VN">
                  <a:solidFill>
                    <a:srgbClr val="008000"/>
                  </a:solidFill>
                </a:endParaRPr>
              </a:p>
              <a:p>
                <a:r>
                  <a:rPr lang="en-US">
                    <a:solidFill>
                      <a:srgbClr val="008000"/>
                    </a:solidFill>
                  </a:rPr>
                  <a:t>      </a:t>
                </a:r>
              </a:p>
              <a:p>
                <a:r>
                  <a:rPr lang="en-US">
                    <a:solidFill>
                      <a:srgbClr val="008000"/>
                    </a:solidFill>
                  </a:rPr>
                  <a:t>       =      3 * 3  = 9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6A10B-BA64-0545-AD48-4895358C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18" y="4838833"/>
                <a:ext cx="2185601" cy="1172372"/>
              </a:xfrm>
              <a:prstGeom prst="rect">
                <a:avLst/>
              </a:prstGeom>
              <a:blipFill>
                <a:blip r:embed="rId6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B122C462-8E00-6941-A34D-55FA316A8891}"/>
              </a:ext>
            </a:extLst>
          </p:cNvPr>
          <p:cNvSpPr/>
          <p:nvPr/>
        </p:nvSpPr>
        <p:spPr>
          <a:xfrm rot="19565813">
            <a:off x="2573975" y="4867271"/>
            <a:ext cx="626738" cy="1980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D561A0-59D5-0046-8025-7460881B0F90}"/>
              </a:ext>
            </a:extLst>
          </p:cNvPr>
          <p:cNvSpPr txBox="1"/>
          <p:nvPr/>
        </p:nvSpPr>
        <p:spPr>
          <a:xfrm>
            <a:off x="4020576" y="23056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31962C-887F-814D-B11C-DC6AC7F266BA}"/>
              </a:ext>
            </a:extLst>
          </p:cNvPr>
          <p:cNvSpPr txBox="1"/>
          <p:nvPr/>
        </p:nvSpPr>
        <p:spPr>
          <a:xfrm>
            <a:off x="4050667" y="329699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9163B-EDD6-3F4D-A3A1-C060BBD17C88}"/>
              </a:ext>
            </a:extLst>
          </p:cNvPr>
          <p:cNvSpPr txBox="1"/>
          <p:nvPr/>
        </p:nvSpPr>
        <p:spPr>
          <a:xfrm>
            <a:off x="3370557" y="5180667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b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>
                <a:solidFill>
                  <a:srgbClr val="FF0000"/>
                </a:solidFill>
              </a:rPr>
              <a:t> U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5785F2-1477-C94A-8169-42608FA0EDF4}"/>
              </a:ext>
            </a:extLst>
          </p:cNvPr>
          <p:cNvSpPr txBox="1"/>
          <p:nvPr/>
        </p:nvSpPr>
        <p:spPr>
          <a:xfrm>
            <a:off x="6035169" y="2345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B1FAF-89B3-8441-8491-DE95016CD57B}"/>
              </a:ext>
            </a:extLst>
          </p:cNvPr>
          <p:cNvSpPr txBox="1"/>
          <p:nvPr/>
        </p:nvSpPr>
        <p:spPr>
          <a:xfrm>
            <a:off x="8257560" y="1944087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00605D-553F-8243-9441-12B9E1B74065}"/>
              </a:ext>
            </a:extLst>
          </p:cNvPr>
          <p:cNvSpPr txBox="1"/>
          <p:nvPr/>
        </p:nvSpPr>
        <p:spPr>
          <a:xfrm>
            <a:off x="5708931" y="315443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AE83BD-72DD-2C4E-9023-A583859DD68B}"/>
              </a:ext>
            </a:extLst>
          </p:cNvPr>
          <p:cNvSpPr txBox="1"/>
          <p:nvPr/>
        </p:nvSpPr>
        <p:spPr>
          <a:xfrm>
            <a:off x="7965240" y="280738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  <a:r>
              <a:rPr lang="en-US" baseline="-25000">
                <a:solidFill>
                  <a:srgbClr val="FF0000"/>
                </a:solidFill>
              </a:rPr>
              <a:t>new</a:t>
            </a:r>
            <a:r>
              <a:rPr lang="en-US">
                <a:solidFill>
                  <a:srgbClr val="FF0000"/>
                </a:solidFill>
              </a:rPr>
              <a:t> = 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C279A4-29AE-C04B-A58D-D73B2840EBBD}"/>
              </a:ext>
            </a:extLst>
          </p:cNvPr>
          <p:cNvCxnSpPr/>
          <p:nvPr/>
        </p:nvCxnSpPr>
        <p:spPr>
          <a:xfrm flipH="1" flipV="1">
            <a:off x="4752106" y="2661670"/>
            <a:ext cx="1033770" cy="145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074DAE-D389-FC45-828B-339D4DD84628}"/>
              </a:ext>
            </a:extLst>
          </p:cNvPr>
          <p:cNvCxnSpPr>
            <a:stCxn id="14" idx="1"/>
            <a:endCxn id="39" idx="3"/>
          </p:cNvCxnSpPr>
          <p:nvPr/>
        </p:nvCxnSpPr>
        <p:spPr>
          <a:xfrm flipH="1">
            <a:off x="5035232" y="2923438"/>
            <a:ext cx="750644" cy="558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AE7CE0-0350-6543-9817-A7DA76F153C0}"/>
              </a:ext>
            </a:extLst>
          </p:cNvPr>
          <p:cNvCxnSpPr/>
          <p:nvPr/>
        </p:nvCxnSpPr>
        <p:spPr>
          <a:xfrm flipH="1">
            <a:off x="6733571" y="2630940"/>
            <a:ext cx="1214719" cy="404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487056-046D-4249-B2A2-6E3D23A8908B}"/>
              </a:ext>
            </a:extLst>
          </p:cNvPr>
          <p:cNvSpPr txBox="1"/>
          <p:nvPr/>
        </p:nvSpPr>
        <p:spPr>
          <a:xfrm>
            <a:off x="683384" y="4183149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Quy tắc chuỗi: </a:t>
            </a:r>
          </a:p>
          <a:p>
            <a:r>
              <a:rPr lang="en-US">
                <a:solidFill>
                  <a:srgbClr val="FF0000"/>
                </a:solidFill>
              </a:rPr>
              <a:t>c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>
                <a:solidFill>
                  <a:srgbClr val="FF0000"/>
                </a:solidFill>
              </a:rPr>
              <a:t> U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V  J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4986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16AF-FCE0-B048-9785-E97E46DC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sánh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57AA3-C60E-0842-B024-CD810F6C9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Ban đầu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ACE20-AC7F-7841-B872-82B7E0803B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a = 5.</a:t>
            </a:r>
          </a:p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b = 3.</a:t>
            </a:r>
          </a:p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c = 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Truyền các tham số qua các lớp của mạng neural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C9F8FF-F82F-7141-9939-C0A5B29D5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Sau khi đạo hàm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0EC05-1762-D64A-9B48-402F43E3CD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a = 3</a:t>
            </a:r>
          </a:p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b = 6</a:t>
            </a:r>
          </a:p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c = 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Quay ngược lại hiệu chỉnh tham số </a:t>
            </a:r>
            <a:r>
              <a:rPr lang="en-US">
                <a:solidFill>
                  <a:srgbClr val="FF0000"/>
                </a:solidFill>
                <a:sym typeface="Wingdings" pitchFamily="2" charset="2"/>
              </a:rPr>
              <a:t> mục tiêu là đạt được chi phí tối ưu.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7304825-C099-3945-BC75-AD1655B8443F}"/>
              </a:ext>
            </a:extLst>
          </p:cNvPr>
          <p:cNvSpPr/>
          <p:nvPr/>
        </p:nvSpPr>
        <p:spPr>
          <a:xfrm>
            <a:off x="3124200" y="2438400"/>
            <a:ext cx="2667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2432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Áp dụng đồ thị tính toán vào Logistic regression </a:t>
            </a:r>
          </a:p>
        </p:txBody>
      </p:sp>
    </p:spTree>
    <p:extLst>
      <p:ext uri="{BB962C8B-B14F-4D97-AF65-F5344CB8AC3E}">
        <p14:creationId xmlns:p14="http://schemas.microsoft.com/office/powerpoint/2010/main" val="20460787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1933-7E4F-364D-BF95-C90DCB65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neural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0FEA9-CA03-2243-905D-9EA0C10D1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1752600"/>
            <a:ext cx="3592724" cy="36743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C7C784-ADAE-0349-8EAC-9524FC709DFD}"/>
              </a:ext>
            </a:extLst>
          </p:cNvPr>
          <p:cNvCxnSpPr/>
          <p:nvPr/>
        </p:nvCxnSpPr>
        <p:spPr bwMode="auto">
          <a:xfrm>
            <a:off x="2077913" y="3336142"/>
            <a:ext cx="249004" cy="2113196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DA54C4-2A97-3D4D-A7FD-97D464961946}"/>
              </a:ext>
            </a:extLst>
          </p:cNvPr>
          <p:cNvSpPr txBox="1"/>
          <p:nvPr/>
        </p:nvSpPr>
        <p:spPr>
          <a:xfrm>
            <a:off x="3469917" y="4415849"/>
            <a:ext cx="136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F0ABD-BF42-244F-9E1E-23DCB4FD871E}"/>
              </a:ext>
            </a:extLst>
          </p:cNvPr>
          <p:cNvSpPr txBox="1"/>
          <p:nvPr/>
        </p:nvSpPr>
        <p:spPr>
          <a:xfrm>
            <a:off x="3088916" y="4915938"/>
            <a:ext cx="175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Input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9CA25-446F-8646-B7BA-54AA60C77845}"/>
              </a:ext>
            </a:extLst>
          </p:cNvPr>
          <p:cNvSpPr txBox="1"/>
          <p:nvPr/>
        </p:nvSpPr>
        <p:spPr>
          <a:xfrm>
            <a:off x="3165116" y="3672899"/>
            <a:ext cx="2286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Weighted 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A6AEC-123E-BF46-83D6-F6540C5580CC}"/>
              </a:ext>
            </a:extLst>
          </p:cNvPr>
          <p:cNvSpPr txBox="1"/>
          <p:nvPr/>
        </p:nvSpPr>
        <p:spPr>
          <a:xfrm>
            <a:off x="2326918" y="2706138"/>
            <a:ext cx="325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Non-linear transform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A880D-E5C2-0A46-8D06-E5C87A280B48}"/>
              </a:ext>
            </a:extLst>
          </p:cNvPr>
          <p:cNvSpPr txBox="1"/>
          <p:nvPr/>
        </p:nvSpPr>
        <p:spPr>
          <a:xfrm>
            <a:off x="2479316" y="1715538"/>
            <a:ext cx="208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Output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90210-F786-7A46-8F1F-47BC61D3BA33}"/>
              </a:ext>
            </a:extLst>
          </p:cNvPr>
          <p:cNvSpPr txBox="1"/>
          <p:nvPr/>
        </p:nvSpPr>
        <p:spPr>
          <a:xfrm>
            <a:off x="7908568" y="428728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81535"/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234772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0347-90CC-EC4C-B72F-B80B213C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0"/>
            <a:ext cx="10972800" cy="1143000"/>
          </a:xfrm>
        </p:spPr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Với 1 điểm dữ liệu 2 chiều</a:t>
            </a:r>
          </a:p>
        </p:txBody>
      </p:sp>
    </p:spTree>
    <p:extLst>
      <p:ext uri="{BB962C8B-B14F-4D97-AF65-F5344CB8AC3E}">
        <p14:creationId xmlns:p14="http://schemas.microsoft.com/office/powerpoint/2010/main" val="233194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87BA-8CCD-CB49-B8D4-4B52F0C8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A9596-0DF8-2040-B8EF-E477D124F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Input: 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x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</a:t>
                </a:r>
                <a:r>
                  <a:rPr lang="en-US"/>
                  <a:t>: vector đặc trưng x chiều (x=2).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w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 </a:t>
                </a:r>
                <a:r>
                  <a:rPr lang="en-US"/>
                  <a:t>, </a:t>
                </a:r>
                <a:r>
                  <a:rPr lang="en-US">
                    <a:solidFill>
                      <a:srgbClr val="FF0000"/>
                    </a:solidFill>
                  </a:rPr>
                  <a:t>b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R: Tập các tham số. 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 + b)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Hàm mất mát:</a:t>
                </a:r>
              </a:p>
              <a:p>
                <a:pPr marL="0" indent="0">
                  <a:buNone/>
                </a:pPr>
                <a:r>
                  <a:rPr lang="en-US" b="1">
                    <a:solidFill>
                      <a:srgbClr val="FF0000"/>
                    </a:solidFill>
                  </a:rPr>
                  <a:t>	</a:t>
                </a:r>
                <a:r>
                  <a:rPr lang="en-US"/>
                  <a:t>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y</a:t>
                </a:r>
                <a:r>
                  <a:rPr lang="en-US"/>
                  <a:t>) = - (y.log(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) + (1-y).log(1-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)).</a:t>
                </a:r>
              </a:p>
              <a:p>
                <a:pPr marL="0" indent="0">
                  <a:buNone/>
                </a:pPr>
                <a:endParaRPr 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A9596-0DF8-2040-B8EF-E477D124F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79042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A3B6-92E3-5944-9E79-149A101B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graph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69E4AA-9D23-9149-A202-0D1EF48BB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9412741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69E4AA-9D23-9149-A202-0D1EF48BB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9412741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7" t="-2174" r="-307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53AA2-9F6B-5F44-9828-6DDCB0F4789E}"/>
                  </a:ext>
                </a:extLst>
              </p:cNvPr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53AA2-9F6B-5F44-9828-6DDCB0F4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>
                <a:blip r:embed="rId3"/>
                <a:stretch>
                  <a:fillRect l="-4878" r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6BCA5-A054-9747-8FE9-E9D9E540B6E3}"/>
                  </a:ext>
                </a:extLst>
              </p:cNvPr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6BCA5-A054-9747-8FE9-E9D9E540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>
                <a:blip r:embed="rId4"/>
                <a:stretch>
                  <a:fillRect l="-4255" r="-212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E67DB-9B15-7547-93A8-AE41624F0E49}"/>
                  </a:ext>
                </a:extLst>
              </p:cNvPr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E67DB-9B15-7547-93A8-AE41624F0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>
                <a:blip r:embed="rId5"/>
                <a:stretch>
                  <a:fillRect l="-4878" r="-48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424DB0-8131-1B4A-986C-35AB1D0827C9}"/>
                  </a:ext>
                </a:extLst>
              </p:cNvPr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424DB0-8131-1B4A-986C-35AB1D08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>
                <a:blip r:embed="rId6"/>
                <a:stretch>
                  <a:fillRect l="-4255" r="-212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E50F46-88FD-A549-BCB8-2315BD229651}"/>
              </a:ext>
            </a:extLst>
          </p:cNvPr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171AC0-66B6-7E46-B3DE-485E24D32DB7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DD979B-5058-4A4B-9258-387673D6F711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F6638-C660-C74E-A133-793AF1C49F74}"/>
              </a:ext>
            </a:extLst>
          </p:cNvPr>
          <p:cNvCxnSpPr>
            <a:stCxn id="9" idx="3"/>
            <a:endCxn id="4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0881EA-C7E9-6C44-8C8F-8F0AC52605BC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9ACAD-FD5A-8B4E-888C-F99EB70AD5A1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653E550-F68D-DF47-AD1F-84D337AB80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027914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653E550-F68D-DF47-AD1F-84D337AB80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027914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37" t="-6383" b="-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D9B5C7-9F11-F840-8A61-80641677427C}"/>
              </a:ext>
            </a:extLst>
          </p:cNvPr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B64512D-0093-304C-869D-A534D1B7B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29027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B64512D-0093-304C-869D-A534D1B7B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29027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917" t="-6383" r="-917" b="-21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ABC140-C743-A644-9D28-E9BB4A30A500}"/>
              </a:ext>
            </a:extLst>
          </p:cNvPr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39973BB-AE88-E141-B063-BA891096212F}"/>
              </a:ext>
            </a:extLst>
          </p:cNvPr>
          <p:cNvSpPr/>
          <p:nvPr/>
        </p:nvSpPr>
        <p:spPr>
          <a:xfrm>
            <a:off x="1219200" y="4419600"/>
            <a:ext cx="9677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0974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A3B6-92E3-5944-9E79-149A101B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graph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69E4AA-9D23-9149-A202-0D1EF48BB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69E4AA-9D23-9149-A202-0D1EF48BB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7" t="-2174" r="-307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53AA2-9F6B-5F44-9828-6DDCB0F4789E}"/>
                  </a:ext>
                </a:extLst>
              </p:cNvPr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53AA2-9F6B-5F44-9828-6DDCB0F4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>
                <a:blip r:embed="rId3"/>
                <a:stretch>
                  <a:fillRect l="-4878" r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6BCA5-A054-9747-8FE9-E9D9E540B6E3}"/>
                  </a:ext>
                </a:extLst>
              </p:cNvPr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6BCA5-A054-9747-8FE9-E9D9E540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>
                <a:blip r:embed="rId4"/>
                <a:stretch>
                  <a:fillRect l="-4255" r="-212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E67DB-9B15-7547-93A8-AE41624F0E49}"/>
                  </a:ext>
                </a:extLst>
              </p:cNvPr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E67DB-9B15-7547-93A8-AE41624F0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>
                <a:blip r:embed="rId5"/>
                <a:stretch>
                  <a:fillRect l="-4878" r="-48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424DB0-8131-1B4A-986C-35AB1D0827C9}"/>
                  </a:ext>
                </a:extLst>
              </p:cNvPr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424DB0-8131-1B4A-986C-35AB1D08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>
                <a:blip r:embed="rId6"/>
                <a:stretch>
                  <a:fillRect l="-4255" r="-212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E50F46-88FD-A549-BCB8-2315BD229651}"/>
              </a:ext>
            </a:extLst>
          </p:cNvPr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171AC0-66B6-7E46-B3DE-485E24D32DB7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DD979B-5058-4A4B-9258-387673D6F711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F6638-C660-C74E-A133-793AF1C49F74}"/>
              </a:ext>
            </a:extLst>
          </p:cNvPr>
          <p:cNvCxnSpPr>
            <a:stCxn id="9" idx="3"/>
            <a:endCxn id="4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0881EA-C7E9-6C44-8C8F-8F0AC52605BC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9ACAD-FD5A-8B4E-888C-F99EB70AD5A1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653E550-F68D-DF47-AD1F-84D337AB80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653E550-F68D-DF47-AD1F-84D337AB80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37" t="-6383" b="-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D9B5C7-9F11-F840-8A61-80641677427C}"/>
              </a:ext>
            </a:extLst>
          </p:cNvPr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B64512D-0093-304C-869D-A534D1B7BE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B64512D-0093-304C-869D-A534D1B7BE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917" t="-6383" r="-917" b="-21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ABC140-C743-A644-9D28-E9BB4A30A500}"/>
              </a:ext>
            </a:extLst>
          </p:cNvPr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560005-DE01-EA4C-9BDE-0736B9371376}"/>
              </a:ext>
            </a:extLst>
          </p:cNvPr>
          <p:cNvCxnSpPr/>
          <p:nvPr/>
        </p:nvCxnSpPr>
        <p:spPr>
          <a:xfrm flipH="1">
            <a:off x="9191969" y="3048000"/>
            <a:ext cx="6163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3C3C51-8F72-F549-AD46-EECC69065369}"/>
                  </a:ext>
                </a:extLst>
              </p:cNvPr>
              <p:cNvSpPr txBox="1"/>
              <p:nvPr/>
            </p:nvSpPr>
            <p:spPr>
              <a:xfrm>
                <a:off x="7279957" y="3648655"/>
                <a:ext cx="3998980" cy="126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vi-VN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− 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) + (1−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).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(1− 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vi-VN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66FF"/>
                              </a:solidFill>
                            </a:rPr>
                            <m:t>)).</m:t>
                          </m:r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>
                  <a:solidFill>
                    <a:srgbClr val="0066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        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vi-VN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3C3C51-8F72-F549-AD46-EECC6906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57" y="3648655"/>
                <a:ext cx="3998980" cy="1264513"/>
              </a:xfrm>
              <a:prstGeom prst="rect">
                <a:avLst/>
              </a:prstGeom>
              <a:blipFill>
                <a:blip r:embed="rId9"/>
                <a:stretch>
                  <a:fillRect l="-316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142619-9A62-1842-922B-537EF7E9D5E6}"/>
                  </a:ext>
                </a:extLst>
              </p:cNvPr>
              <p:cNvSpPr txBox="1"/>
              <p:nvPr/>
            </p:nvSpPr>
            <p:spPr>
              <a:xfrm>
                <a:off x="2663484" y="3586395"/>
                <a:ext cx="3377399" cy="1386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  <m: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vi-VN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     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vi-VN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        ∗       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</m:oMath>
                  </m:oMathPara>
                </a14:m>
                <a:endParaRPr lang="vi-VN" b="0">
                  <a:solidFill>
                    <a:srgbClr val="0066FF"/>
                  </a:solidFill>
                </a:endParaRPr>
              </a:p>
              <a:p>
                <a:r>
                  <a:rPr lang="en-US">
                    <a:solidFill>
                      <a:srgbClr val="0066FF"/>
                    </a:solidFill>
                  </a:rPr>
                  <a:t>    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den>
                        </m:f>
                        <m: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vi-VN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∗         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d>
                      <m:dPr>
                        <m:ctrlPr>
                          <a:rPr lang="vi-VN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</m:d>
                  </m:oMath>
                </a14:m>
                <a:endParaRPr lang="vi-VN" b="0">
                  <a:solidFill>
                    <a:srgbClr val="0066FF"/>
                  </a:solidFill>
                </a:endParaRPr>
              </a:p>
              <a:p>
                <a:r>
                  <a:rPr lang="en-US">
                    <a:solidFill>
                      <a:srgbClr val="0066FF"/>
                    </a:solidFill>
                  </a:rPr>
                  <a:t>      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- y</a:t>
                </a:r>
                <a:endParaRPr lang="en-US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142619-9A62-1842-922B-537EF7E9D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484" y="3586395"/>
                <a:ext cx="3377399" cy="138640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A7F1AA-042F-6E46-AC02-F25C16C0812C}"/>
              </a:ext>
            </a:extLst>
          </p:cNvPr>
          <p:cNvCxnSpPr/>
          <p:nvPr/>
        </p:nvCxnSpPr>
        <p:spPr>
          <a:xfrm flipH="1">
            <a:off x="6590661" y="3035103"/>
            <a:ext cx="6163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CF4982-9E40-A649-AE96-851BF84B5F08}"/>
                  </a:ext>
                </a:extLst>
              </p:cNvPr>
              <p:cNvSpPr txBox="1"/>
              <p:nvPr/>
            </p:nvSpPr>
            <p:spPr>
              <a:xfrm>
                <a:off x="2971800" y="5181600"/>
                <a:ext cx="2882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Quy tắc chuỗi: Z </a:t>
                </a:r>
                <a:r>
                  <a:rPr lang="en-US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 </a:t>
                </a:r>
                <a:r>
                  <a:rPr lang="en-US">
                    <a:solidFill>
                      <a:srgbClr val="FF0000"/>
                    </a:solidFill>
                    <a:sym typeface="Wingdings" pitchFamily="2" charset="2"/>
                  </a:rPr>
                  <a:t> L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CF4982-9E40-A649-AE96-851BF84B5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181600"/>
                <a:ext cx="2882520" cy="369332"/>
              </a:xfrm>
              <a:prstGeom prst="rect">
                <a:avLst/>
              </a:prstGeom>
              <a:blipFill>
                <a:blip r:embed="rId11"/>
                <a:stretch>
                  <a:fillRect l="-1754" t="-13793" r="-439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7E6D14-E8DD-464B-9D59-DDD29D30688A}"/>
                  </a:ext>
                </a:extLst>
              </p:cNvPr>
              <p:cNvSpPr txBox="1"/>
              <p:nvPr/>
            </p:nvSpPr>
            <p:spPr>
              <a:xfrm>
                <a:off x="345521" y="4280911"/>
                <a:ext cx="1805302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7E6D14-E8DD-464B-9D59-DDD29D306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21" y="4280911"/>
                <a:ext cx="1805302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8021C-FF2A-AE43-B489-8E2838AD0E44}"/>
                  </a:ext>
                </a:extLst>
              </p:cNvPr>
              <p:cNvSpPr txBox="1"/>
              <p:nvPr/>
            </p:nvSpPr>
            <p:spPr>
              <a:xfrm>
                <a:off x="283003" y="5005773"/>
                <a:ext cx="1930337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8021C-FF2A-AE43-B489-8E2838A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" y="5005773"/>
                <a:ext cx="1930337" cy="618374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6459DAF-8EA4-9344-870B-ACD7DC4F61A8}"/>
              </a:ext>
            </a:extLst>
          </p:cNvPr>
          <p:cNvSpPr txBox="1"/>
          <p:nvPr/>
        </p:nvSpPr>
        <p:spPr>
          <a:xfrm>
            <a:off x="20239" y="5740614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Tính tương tự cho x2, w2, b</a:t>
            </a:r>
          </a:p>
        </p:txBody>
      </p:sp>
    </p:spTree>
    <p:extLst>
      <p:ext uri="{BB962C8B-B14F-4D97-AF65-F5344CB8AC3E}">
        <p14:creationId xmlns:p14="http://schemas.microsoft.com/office/powerpoint/2010/main" val="218132212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0347-90CC-EC4C-B72F-B80B213C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0"/>
            <a:ext cx="10972800" cy="1143000"/>
          </a:xfrm>
        </p:spPr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Với m điểm dữ liệu 2 chiều</a:t>
            </a:r>
          </a:p>
        </p:txBody>
      </p:sp>
    </p:spTree>
    <p:extLst>
      <p:ext uri="{BB962C8B-B14F-4D97-AF65-F5344CB8AC3E}">
        <p14:creationId xmlns:p14="http://schemas.microsoft.com/office/powerpoint/2010/main" val="324360841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87BA-8CCD-CB49-B8D4-4B52F0C8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A9596-0DF8-2040-B8EF-E477D124F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715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Input: 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x = {x1, ..., xm}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</a:t>
                </a:r>
                <a:r>
                  <a:rPr lang="en-US"/>
                  <a:t>: m vector đặc trưng x chiều (x=2).</a:t>
                </a:r>
              </a:p>
              <a:p>
                <a:pPr marL="457200" lvl="1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w = {w1, w2}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</a:t>
                </a:r>
                <a:r>
                  <a:rPr lang="en-US" baseline="30000"/>
                  <a:t>nx </a:t>
                </a:r>
                <a:r>
                  <a:rPr lang="en-US"/>
                  <a:t>, </a:t>
                </a:r>
                <a:r>
                  <a:rPr lang="en-US">
                    <a:solidFill>
                      <a:srgbClr val="FF0000"/>
                    </a:solidFill>
                  </a:rPr>
                  <a:t>b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/>
                  <a:t> R: Tập các tham số. 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</a:rPr>
                  <a:t>(w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T</a:t>
                </a:r>
                <a:r>
                  <a:rPr lang="en-US" b="1">
                    <a:solidFill>
                      <a:srgbClr val="FF0000"/>
                    </a:solidFill>
                  </a:rPr>
                  <a:t>x</a:t>
                </a:r>
                <a:r>
                  <a:rPr lang="en-US" b="1" baseline="30000">
                    <a:solidFill>
                      <a:srgbClr val="FF0000"/>
                    </a:solidFill>
                  </a:rPr>
                  <a:t>(i)</a:t>
                </a:r>
                <a:r>
                  <a:rPr lang="en-US" b="1">
                    <a:solidFill>
                      <a:srgbClr val="FF0000"/>
                    </a:solidFill>
                  </a:rPr>
                  <a:t> + b)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Hàm mất mát:</a:t>
                </a:r>
                <a:br>
                  <a:rPr lang="en-US">
                    <a:solidFill>
                      <a:srgbClr val="FF0000"/>
                    </a:solidFill>
                  </a:rPr>
                </a:br>
                <a:r>
                  <a:rPr lang="en-US">
                    <a:solidFill>
                      <a:srgbClr val="FF0000"/>
                    </a:solidFill>
                  </a:rPr>
                  <a:t>	L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>
                    <a:solidFill>
                      <a:srgbClr val="FF0000"/>
                    </a:solidFill>
                  </a:rPr>
                  <a:t>	</a:t>
                </a:r>
                <a:r>
                  <a:rPr lang="en-US"/>
                  <a:t> 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0000"/>
                                </a:solidFill>
                              </a:rPr>
                              <m:t>y</m:t>
                            </m:r>
                          </m:e>
                          <m:sup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vi-V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A9596-0DF8-2040-B8EF-E477D124F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40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76247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0F8-59B7-F549-930F-937ABF71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Đạo hàm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64DEE2-E9D3-424D-AF6F-5DB54DC5AF97}"/>
                  </a:ext>
                </a:extLst>
              </p:cNvPr>
              <p:cNvSpPr txBox="1"/>
              <p:nvPr/>
            </p:nvSpPr>
            <p:spPr>
              <a:xfrm>
                <a:off x="1676400" y="1905000"/>
                <a:ext cx="3447739" cy="1098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vi-VN" sz="2400" b="0" i="1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vi-VN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006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vi-VN" sz="2400">
                                      <a:solidFill>
                                        <a:srgbClr val="0066FF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66FF"/>
                              </a:solidFill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rgbClr val="0066FF"/>
                                  </a:solidFill>
                                </a:rPr>
                                <m:t>y</m:t>
                              </m:r>
                            </m:e>
                            <m:sup>
                              <m: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vi-VN" sz="2400" i="1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64DEE2-E9D3-424D-AF6F-5DB54DC5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905000"/>
                <a:ext cx="3447739" cy="1098570"/>
              </a:xfrm>
              <a:prstGeom prst="rect">
                <a:avLst/>
              </a:prstGeom>
              <a:blipFill>
                <a:blip r:embed="rId2"/>
                <a:stretch>
                  <a:fillRect l="-4428" t="-105682" b="-16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539950-DCED-A24B-BBBE-E8BC9C63D2CB}"/>
                  </a:ext>
                </a:extLst>
              </p:cNvPr>
              <p:cNvSpPr txBox="1"/>
              <p:nvPr/>
            </p:nvSpPr>
            <p:spPr>
              <a:xfrm>
                <a:off x="3539595" y="3605677"/>
                <a:ext cx="4143698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Với i = 1: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solidFill>
                              <a:srgbClr val="0066FF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0066FF"/>
                                </a:solidFill>
                              </a:rPr>
                              <m:t>y</m:t>
                            </m:r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b="0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vi-VN" b="0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vi-VN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b="0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(1)</m:t>
                    </m:r>
                    <m:r>
                      <a:rPr lang="vi-VN" b="0" i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539950-DCED-A24B-BBBE-E8BC9C63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95" y="3605677"/>
                <a:ext cx="4143698" cy="497508"/>
              </a:xfrm>
              <a:prstGeom prst="rect">
                <a:avLst/>
              </a:prstGeom>
              <a:blipFill>
                <a:blip r:embed="rId3"/>
                <a:stretch>
                  <a:fillRect l="-122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AFC3A-D106-104C-9A4A-12AB0010FFF1}"/>
                  </a:ext>
                </a:extLst>
              </p:cNvPr>
              <p:cNvSpPr txBox="1"/>
              <p:nvPr/>
            </p:nvSpPr>
            <p:spPr>
              <a:xfrm>
                <a:off x="8204167" y="3554877"/>
                <a:ext cx="1930337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AFC3A-D106-104C-9A4A-12AB0010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167" y="3554877"/>
                <a:ext cx="1930337" cy="61837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3A2D2-52B5-9043-A42E-CC08FA3F30E4}"/>
                  </a:ext>
                </a:extLst>
              </p:cNvPr>
              <p:cNvSpPr txBox="1"/>
              <p:nvPr/>
            </p:nvSpPr>
            <p:spPr>
              <a:xfrm>
                <a:off x="3539595" y="4371203"/>
                <a:ext cx="411228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Với i = 2: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solidFill>
                              <a:srgbClr val="0066FF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0066FF"/>
                                </a:solidFill>
                              </a:rPr>
                              <m:t>y</m:t>
                            </m:r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b="0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vi-VN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b="0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vi-VN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3A2D2-52B5-9043-A42E-CC08FA3F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95" y="4371203"/>
                <a:ext cx="4112280" cy="497508"/>
              </a:xfrm>
              <a:prstGeom prst="rect">
                <a:avLst/>
              </a:prstGeom>
              <a:blipFill>
                <a:blip r:embed="rId5"/>
                <a:stretch>
                  <a:fillRect l="-123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957F31-2AFF-074C-B7EF-B6C96B2D08E4}"/>
                  </a:ext>
                </a:extLst>
              </p:cNvPr>
              <p:cNvSpPr txBox="1"/>
              <p:nvPr/>
            </p:nvSpPr>
            <p:spPr>
              <a:xfrm>
                <a:off x="8166067" y="4371203"/>
                <a:ext cx="1930337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den>
                      </m:f>
                      <m:r>
                        <a:rPr lang="vi-VN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dw</m:t>
                          </m:r>
                          <m:r>
                            <a:rPr lang="vi-VN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957F31-2AFF-074C-B7EF-B6C96B2D0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067" y="4371203"/>
                <a:ext cx="1930337" cy="618374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9B242C7B-5594-6A4A-8D22-9C1D68484F6E}"/>
              </a:ext>
            </a:extLst>
          </p:cNvPr>
          <p:cNvSpPr/>
          <p:nvPr/>
        </p:nvSpPr>
        <p:spPr>
          <a:xfrm rot="16200000">
            <a:off x="3917950" y="2293473"/>
            <a:ext cx="317500" cy="16002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C282A4-BC5A-2446-A3F2-287E10E3C0AA}"/>
                  </a:ext>
                </a:extLst>
              </p:cNvPr>
              <p:cNvSpPr txBox="1"/>
              <p:nvPr/>
            </p:nvSpPr>
            <p:spPr>
              <a:xfrm>
                <a:off x="3805661" y="5191608"/>
                <a:ext cx="4454040" cy="49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Với i tổng quát: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sty m:val="p"/>
                      </m:rP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solidFill>
                              <a:srgbClr val="0066FF"/>
                            </a:solidFill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0066FF"/>
                                </a:solidFill>
                              </a:rPr>
                              <m:t>y</m:t>
                            </m:r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vi-VN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baseline="3000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vi-VN" i="1" baseline="3000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vi-VN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C282A4-BC5A-2446-A3F2-287E10E3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61" y="5191608"/>
                <a:ext cx="4454040" cy="497508"/>
              </a:xfrm>
              <a:prstGeom prst="rect">
                <a:avLst/>
              </a:prstGeom>
              <a:blipFill>
                <a:blip r:embed="rId7"/>
                <a:stretch>
                  <a:fillRect l="-1429" r="-28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3E5148-ECFC-B144-BEBA-DB536055CC29}"/>
              </a:ext>
            </a:extLst>
          </p:cNvPr>
          <p:cNvSpPr txBox="1"/>
          <p:nvPr/>
        </p:nvSpPr>
        <p:spPr>
          <a:xfrm>
            <a:off x="698438" y="373841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i là điểm dữ liệu thứ i trong tập dữ liệu (Dataset) gồm m điểm dữ liệu </a:t>
            </a:r>
          </a:p>
        </p:txBody>
      </p:sp>
    </p:spTree>
    <p:extLst>
      <p:ext uri="{BB962C8B-B14F-4D97-AF65-F5344CB8AC3E}">
        <p14:creationId xmlns:p14="http://schemas.microsoft.com/office/powerpoint/2010/main" val="201014169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BFF2-6BDC-9641-983F-65313064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3DFA0-A2B8-7746-82DF-3405078F9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92238"/>
                <a:ext cx="9372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Khởi tạo: 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 = 0, dw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dw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db = 0.</a:t>
                </a: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i = 1 to m:</a:t>
                </a: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	z</a:t>
                </a:r>
                <a:r>
                  <a:rPr lang="en-US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 = w</a:t>
                </a:r>
                <a:r>
                  <a:rPr lang="en-US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x(i) + b.</a:t>
                </a: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>
                    <a:solidFill>
                      <a:srgbClr val="0066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>
                    <a:solidFill>
                      <a:srgbClr val="0066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(z</a:t>
                </a:r>
                <a:r>
                  <a:rPr lang="en-US" baseline="30000">
                    <a:solidFill>
                      <a:srgbClr val="0066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0066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>
                    <a:solidFill>
                      <a:srgbClr val="0066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sSup>
                      <m:sSup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vi-V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dz</a:t>
                </a:r>
                <a:r>
                  <a:rPr lang="en-US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 – y</a:t>
                </a:r>
                <a:r>
                  <a:rPr lang="en-US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</a:p>
              <a:p>
                <a:pPr marL="0" indent="0">
                  <a:buNone/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dw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dw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db 	 += d(z</a:t>
                </a:r>
                <a:r>
                  <a:rPr lang="en-US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3DFA0-A2B8-7746-82DF-3405078F9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92238"/>
                <a:ext cx="9372600" cy="4525963"/>
              </a:xfrm>
              <a:blipFill>
                <a:blip r:embed="rId2"/>
                <a:stretch>
                  <a:fillRect l="-1491" t="-140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E49196-3CFC-1641-9A32-7E72947DC23E}"/>
                  </a:ext>
                </a:extLst>
              </p:cNvPr>
              <p:cNvSpPr txBox="1"/>
              <p:nvPr/>
            </p:nvSpPr>
            <p:spPr>
              <a:xfrm>
                <a:off x="8610600" y="4641502"/>
                <a:ext cx="3206006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:= 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:= 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dw</a:t>
                </a:r>
                <a:r>
                  <a:rPr lang="en-US" sz="2800" baseline="-250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 := b -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>
                    <a:solidFill>
                      <a:srgbClr val="008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db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E49196-3CFC-1641-9A32-7E72947DC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41502"/>
                <a:ext cx="3206006" cy="1384995"/>
              </a:xfrm>
              <a:prstGeom prst="rect">
                <a:avLst/>
              </a:prstGeom>
              <a:blipFill>
                <a:blip r:embed="rId3"/>
                <a:stretch>
                  <a:fillRect l="-3557" t="-3604" r="-79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0DE0699F-9F69-B845-A605-3033FEE4A19B}"/>
              </a:ext>
            </a:extLst>
          </p:cNvPr>
          <p:cNvSpPr/>
          <p:nvPr/>
        </p:nvSpPr>
        <p:spPr>
          <a:xfrm>
            <a:off x="6629400" y="5105400"/>
            <a:ext cx="1600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2DC697C-5DE8-2D46-9CA4-B262FBB30967}"/>
              </a:ext>
            </a:extLst>
          </p:cNvPr>
          <p:cNvSpPr/>
          <p:nvPr/>
        </p:nvSpPr>
        <p:spPr>
          <a:xfrm>
            <a:off x="5943600" y="4724400"/>
            <a:ext cx="3810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1AF94-1467-5A4F-A32A-9DCED77BF235}"/>
              </a:ext>
            </a:extLst>
          </p:cNvPr>
          <p:cNvSpPr txBox="1"/>
          <p:nvPr/>
        </p:nvSpPr>
        <p:spPr>
          <a:xfrm>
            <a:off x="6705600" y="4228405"/>
            <a:ext cx="1242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/=m</a:t>
            </a:r>
          </a:p>
          <a:p>
            <a:r>
              <a:rPr lang="en-US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baseline="-2500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/= m</a:t>
            </a:r>
          </a:p>
          <a:p>
            <a:r>
              <a:rPr lang="en-US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 /= 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9B526-D670-B64E-AB0A-B7BA37F83ED7}"/>
              </a:ext>
            </a:extLst>
          </p:cNvPr>
          <p:cNvSpPr txBox="1"/>
          <p:nvPr/>
        </p:nvSpPr>
        <p:spPr>
          <a:xfrm>
            <a:off x="9597104" y="4118282"/>
            <a:ext cx="1185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11943954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17EA-2201-5341-87BC-B0F8574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3800"/>
            <a:ext cx="10972800" cy="1143000"/>
          </a:xfrm>
        </p:spPr>
        <p:txBody>
          <a:bodyPr/>
          <a:lstStyle/>
          <a:p>
            <a:pPr algn="l"/>
            <a:r>
              <a:rPr lang="en-US"/>
              <a:t>Vector hoá</a:t>
            </a:r>
          </a:p>
        </p:txBody>
      </p:sp>
    </p:spTree>
    <p:extLst>
      <p:ext uri="{BB962C8B-B14F-4D97-AF65-F5344CB8AC3E}">
        <p14:creationId xmlns:p14="http://schemas.microsoft.com/office/powerpoint/2010/main" val="31288062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3241AC-8A00-C545-B504-FCD3B7FB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hoá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1A22A4-CF51-5941-A8E4-6A88FCD259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4800" y="1443038"/>
                <a:ext cx="6934200" cy="46529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Khởi tạo: 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0,dw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0,db = 0.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i = 1 to m: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(z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sz="240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J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sz="24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sz="2400" i="1">
                        <a:latin typeface="Cambria Math" panose="02040503050406030204" pitchFamily="18" charset="0"/>
                      </a:rPr>
                      <m:t>+(1−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vi-VN" sz="24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vi-VN" sz="2400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dz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– y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db 	 +=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1A22A4-CF51-5941-A8E4-6A88FCD25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1443038"/>
                <a:ext cx="6934200" cy="4652962"/>
              </a:xfrm>
              <a:blipFill>
                <a:blip r:embed="rId2"/>
                <a:stretch>
                  <a:fillRect l="-1465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17CF079-91FC-1146-A781-4EF37F4D9738}"/>
              </a:ext>
            </a:extLst>
          </p:cNvPr>
          <p:cNvSpPr/>
          <p:nvPr/>
        </p:nvSpPr>
        <p:spPr>
          <a:xfrm>
            <a:off x="2362200" y="2743200"/>
            <a:ext cx="1066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C51604-0235-1344-98CB-F410292C4EB9}"/>
              </a:ext>
            </a:extLst>
          </p:cNvPr>
          <p:cNvCxnSpPr/>
          <p:nvPr/>
        </p:nvCxnSpPr>
        <p:spPr>
          <a:xfrm>
            <a:off x="3429000" y="2743200"/>
            <a:ext cx="441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7836E-7405-624A-9EF2-54DBE4B34E72}"/>
                  </a:ext>
                </a:extLst>
              </p:cNvPr>
              <p:cNvSpPr txBox="1"/>
              <p:nvPr/>
            </p:nvSpPr>
            <p:spPr>
              <a:xfrm>
                <a:off x="8038184" y="2196086"/>
                <a:ext cx="1462773" cy="10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rgbClr val="0066FF"/>
                    </a:solidFill>
                  </a:rPr>
                  <a:t>w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vi-VN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vi-VN" sz="2400" i="1" baseline="-2500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vi-VN" sz="2400" i="1" baseline="-2500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vi-VN" sz="2400" i="1" baseline="-2500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7836E-7405-624A-9EF2-54DBE4B3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184" y="2196086"/>
                <a:ext cx="1462773" cy="1004314"/>
              </a:xfrm>
              <a:prstGeom prst="rect">
                <a:avLst/>
              </a:prstGeom>
              <a:blipFill>
                <a:blip r:embed="rId3"/>
                <a:stretch>
                  <a:fillRect l="-603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5564EA-D79B-1440-8ABF-6497D6B29726}"/>
                  </a:ext>
                </a:extLst>
              </p:cNvPr>
              <p:cNvSpPr txBox="1"/>
              <p:nvPr/>
            </p:nvSpPr>
            <p:spPr>
              <a:xfrm>
                <a:off x="8156457" y="3447195"/>
                <a:ext cx="1362874" cy="1076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rgbClr val="008000"/>
                    </a:solidFill>
                  </a:rPr>
                  <a:t>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vi-VN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vi-VN" sz="2400" i="1" baseline="-250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vi-VN" sz="2400" i="1" baseline="-250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vi-VN" sz="2400" i="1" baseline="-250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5564EA-D79B-1440-8ABF-6497D6B29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457" y="3447195"/>
                <a:ext cx="1362874" cy="1076449"/>
              </a:xfrm>
              <a:prstGeom prst="rect">
                <a:avLst/>
              </a:prstGeom>
              <a:blipFill>
                <a:blip r:embed="rId4"/>
                <a:stretch>
                  <a:fillRect l="-642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43CF0A-FAAE-A44B-A2B5-A6EE86C08F9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36418" y="2989993"/>
            <a:ext cx="3920039" cy="99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8D753BB-7456-B342-96C1-F4823FE6BF43}"/>
              </a:ext>
            </a:extLst>
          </p:cNvPr>
          <p:cNvSpPr/>
          <p:nvPr/>
        </p:nvSpPr>
        <p:spPr>
          <a:xfrm>
            <a:off x="9614581" y="1443038"/>
            <a:ext cx="457200" cy="2835703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4BA8-5E53-4F4B-A2B2-7516C3639927}"/>
              </a:ext>
            </a:extLst>
          </p:cNvPr>
          <p:cNvSpPr txBox="1"/>
          <p:nvPr/>
        </p:nvSpPr>
        <p:spPr>
          <a:xfrm>
            <a:off x="10342106" y="2429470"/>
            <a:ext cx="146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Biểu diễn x, w và b dưới dạng vector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7A868-F858-5945-833C-877BDC7101BF}"/>
              </a:ext>
            </a:extLst>
          </p:cNvPr>
          <p:cNvSpPr/>
          <p:nvPr/>
        </p:nvSpPr>
        <p:spPr>
          <a:xfrm>
            <a:off x="3733800" y="2768601"/>
            <a:ext cx="457200" cy="584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5C3F39-872D-9D4B-8022-FFE0996A2B59}"/>
                  </a:ext>
                </a:extLst>
              </p:cNvPr>
              <p:cNvSpPr txBox="1"/>
              <p:nvPr/>
            </p:nvSpPr>
            <p:spPr>
              <a:xfrm>
                <a:off x="7979580" y="1076104"/>
                <a:ext cx="1486817" cy="10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rgbClr val="FF0000"/>
                    </a:solidFill>
                  </a:rPr>
                  <a:t>x</a:t>
                </a:r>
                <a:r>
                  <a:rPr lang="en-US" sz="2400" baseline="30000">
                    <a:solidFill>
                      <a:srgbClr val="FF0000"/>
                    </a:solidFill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vi-V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vi-VN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5C3F39-872D-9D4B-8022-FFE0996A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80" y="1076104"/>
                <a:ext cx="1486817" cy="1004314"/>
              </a:xfrm>
              <a:prstGeom prst="rect">
                <a:avLst/>
              </a:prstGeom>
              <a:blipFill>
                <a:blip r:embed="rId5"/>
                <a:stretch>
                  <a:fillRect l="-593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29E1EC-BD24-B442-A62D-AD5F30ECB078}"/>
              </a:ext>
            </a:extLst>
          </p:cNvPr>
          <p:cNvSpPr txBox="1"/>
          <p:nvPr/>
        </p:nvSpPr>
        <p:spPr>
          <a:xfrm>
            <a:off x="6374516" y="5020099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Lệnh để thực hiện trong python:</a:t>
            </a:r>
          </a:p>
          <a:p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z[i] = np.dot(w.T, x[i]) + b</a:t>
            </a:r>
          </a:p>
        </p:txBody>
      </p:sp>
    </p:spTree>
    <p:extLst>
      <p:ext uri="{BB962C8B-B14F-4D97-AF65-F5344CB8AC3E}">
        <p14:creationId xmlns:p14="http://schemas.microsoft.com/office/powerpoint/2010/main" val="27741819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D3FFA-49A7-404F-92D7-644D2A1D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neural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081330-5850-7A45-ADD3-AFFC116D98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Tổng </a:t>
                </a:r>
                <a:r>
                  <a:rPr lang="en-US" dirty="0" err="1"/>
                  <a:t>trọng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1 neural: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vi-V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vi-VN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vi-VN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vi-VN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vi-V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vi-VN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vi-V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vi-VN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vi-VN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z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truyền</a:t>
                </a:r>
                <a:r>
                  <a:rPr lang="en-US" dirty="0"/>
                  <a:t> qua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dirty="0">
                    <a:solidFill>
                      <a:srgbClr val="FF0000"/>
                    </a:solidFill>
                  </a:rPr>
                  <a:t> activation </a:t>
                </a:r>
                <a:r>
                  <a:rPr lang="en-US" dirty="0"/>
                  <a:t>(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kích</a:t>
                </a:r>
                <a:r>
                  <a:rPr lang="en-US" dirty="0"/>
                  <a:t> </a:t>
                </a:r>
                <a:r>
                  <a:rPr lang="en-US" dirty="0" err="1"/>
                  <a:t>hoạt</a:t>
                </a:r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vi-V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vi-V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vi-V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081330-5850-7A45-ADD3-AFFC116D9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23" t="-19888" r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E0197A-841B-FC47-8969-087720CE1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1569721"/>
            <a:ext cx="4343400" cy="4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37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3241AC-8A00-C545-B504-FCD3B7FB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hoá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1A22A4-CF51-5941-A8E4-6A88FCD259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4800" y="1443038"/>
                <a:ext cx="6934200" cy="46529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Khởi tạo: 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0,dw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0,db = 0.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i = 1 to m: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x(i) + 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(z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sz="240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J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vi-VN" sz="24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vi-VN" sz="2400" i="1">
                        <a:latin typeface="Cambria Math" panose="02040503050406030204" pitchFamily="18" charset="0"/>
                      </a:rPr>
                      <m:t>+(1−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vi-VN" sz="24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vi-VN" sz="2400" i="1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vi-V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dz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vi-VN" sz="24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p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 – y</a:t>
                </a:r>
                <a:r>
                  <a:rPr lang="en-US" sz="2400" baseline="30000"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dw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+= x</a:t>
                </a:r>
                <a:r>
                  <a:rPr lang="en-US" sz="2400" baseline="-25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db 	 += d(z</a:t>
                </a:r>
                <a:r>
                  <a:rPr lang="en-US" sz="2400" baseline="300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(i)</a:t>
                </a:r>
                <a:r>
                  <a:rPr lang="en-US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91A22A4-CF51-5941-A8E4-6A88FCD25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1443038"/>
                <a:ext cx="6934200" cy="4652962"/>
              </a:xfrm>
              <a:blipFill>
                <a:blip r:embed="rId2"/>
                <a:stretch>
                  <a:fillRect l="-1465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17CF079-91FC-1146-A781-4EF37F4D9738}"/>
              </a:ext>
            </a:extLst>
          </p:cNvPr>
          <p:cNvSpPr/>
          <p:nvPr/>
        </p:nvSpPr>
        <p:spPr>
          <a:xfrm>
            <a:off x="2362200" y="2743200"/>
            <a:ext cx="2057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9E1EC-BD24-B442-A62D-AD5F30ECB078}"/>
              </a:ext>
            </a:extLst>
          </p:cNvPr>
          <p:cNvSpPr txBox="1"/>
          <p:nvPr/>
        </p:nvSpPr>
        <p:spPr>
          <a:xfrm>
            <a:off x="6540865" y="2480101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Lệnh để thực hiện trong python:</a:t>
            </a:r>
          </a:p>
          <a:p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z[i] = np.dot(w.T, x[i]) + b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1C5F760-A1B6-F44A-931E-D75C8F3B43E6}"/>
              </a:ext>
            </a:extLst>
          </p:cNvPr>
          <p:cNvSpPr/>
          <p:nvPr/>
        </p:nvSpPr>
        <p:spPr>
          <a:xfrm>
            <a:off x="4724400" y="2895600"/>
            <a:ext cx="1371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55DB7-735F-8346-871D-8B1FA9F78637}"/>
              </a:ext>
            </a:extLst>
          </p:cNvPr>
          <p:cNvSpPr txBox="1"/>
          <p:nvPr/>
        </p:nvSpPr>
        <p:spPr>
          <a:xfrm>
            <a:off x="6959600" y="4322761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Để khởi tạo một vector ban đầu với số chiều là m, ta dùng lệnh:</a:t>
            </a:r>
          </a:p>
          <a:p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np.zeros(dim)</a:t>
            </a:r>
          </a:p>
        </p:txBody>
      </p:sp>
    </p:spTree>
    <p:extLst>
      <p:ext uri="{BB962C8B-B14F-4D97-AF65-F5344CB8AC3E}">
        <p14:creationId xmlns:p14="http://schemas.microsoft.com/office/powerpoint/2010/main" val="137873338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79CF-E214-47B1-9B59-40C80468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TÀI LIỆU THAM KHẢO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FE7648-3014-5F44-864C-96D96CF84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Khoá học </a:t>
            </a:r>
            <a:r>
              <a:rPr lang="en-US" i="1">
                <a:solidFill>
                  <a:srgbClr val="FF0000"/>
                </a:solidFill>
              </a:rPr>
              <a:t>Neural Network and Deep learning</a:t>
            </a:r>
            <a:r>
              <a:rPr lang="en-US"/>
              <a:t>, deeplearning.ai.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Ian Goodfellow, Yoshua Bengio, Aaron Courvile, </a:t>
            </a:r>
            <a:r>
              <a:rPr lang="en-US" i="1">
                <a:solidFill>
                  <a:srgbClr val="FF0000"/>
                </a:solidFill>
              </a:rPr>
              <a:t>Deep learning</a:t>
            </a:r>
            <a:r>
              <a:rPr lang="en-US"/>
              <a:t>, MIT Press, 2016.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Andrew Ng., </a:t>
            </a:r>
            <a:r>
              <a:rPr lang="en-US" i="1">
                <a:solidFill>
                  <a:srgbClr val="FF0000"/>
                </a:solidFill>
              </a:rPr>
              <a:t>Machine Learning Yearning</a:t>
            </a:r>
            <a:r>
              <a:rPr lang="en-US"/>
              <a:t>. Link: </a:t>
            </a:r>
            <a:r>
              <a:rPr lang="en-US">
                <a:hlinkClick r:id="rId2"/>
              </a:rPr>
              <a:t>https://www.deeplearning.ai/machine-learning-yearning/</a:t>
            </a:r>
            <a:endParaRPr lang="en-US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Vũ Hữu Tiệp, </a:t>
            </a:r>
            <a:r>
              <a:rPr lang="en-US" i="1">
                <a:solidFill>
                  <a:srgbClr val="FF0000"/>
                </a:solidFill>
              </a:rPr>
              <a:t>Machine Learning cơ bản</a:t>
            </a:r>
            <a:r>
              <a:rPr lang="en-US"/>
              <a:t>, NXB Khoa học và Kỹ thuật, 2018.</a:t>
            </a:r>
          </a:p>
        </p:txBody>
      </p:sp>
    </p:spTree>
    <p:extLst>
      <p:ext uri="{BB962C8B-B14F-4D97-AF65-F5344CB8AC3E}">
        <p14:creationId xmlns:p14="http://schemas.microsoft.com/office/powerpoint/2010/main" val="231734286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45EE-29AF-904A-BEC0-91CF2647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hàm kích hoạt</a:t>
            </a:r>
          </a:p>
        </p:txBody>
      </p:sp>
      <p:pic>
        <p:nvPicPr>
          <p:cNvPr id="5" name="Picture 2" descr="Các hàm kích hoạt (activation function) trong neural network ...">
            <a:extLst>
              <a:ext uri="{FF2B5EF4-FFF2-40B4-BE49-F238E27FC236}">
                <a16:creationId xmlns:a16="http://schemas.microsoft.com/office/drawing/2014/main" id="{AECA6FCE-77DE-9C4A-AEE1-371709AF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86" y="1600200"/>
            <a:ext cx="1055762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627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843B-51CC-744A-9F0D-470CA859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sigmoid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1EB566-AF61-D347-9A4D-815B1014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518" y="3050177"/>
            <a:ext cx="6702962" cy="30177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6B9BF-6590-6A4E-A485-CE24462A5D28}"/>
                  </a:ext>
                </a:extLst>
              </p:cNvPr>
              <p:cNvSpPr txBox="1"/>
              <p:nvPr/>
            </p:nvSpPr>
            <p:spPr>
              <a:xfrm>
                <a:off x="4988517" y="1767209"/>
                <a:ext cx="2214965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vi-V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vi-VN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vi-V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vi-V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3200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6B9BF-6590-6A4E-A485-CE24462A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17" y="1767209"/>
                <a:ext cx="2214965" cy="933397"/>
              </a:xfrm>
              <a:prstGeom prst="rect">
                <a:avLst/>
              </a:prstGeom>
              <a:blipFill>
                <a:blip r:embed="rId3"/>
                <a:stretch>
                  <a:fillRect l="-3409" t="-135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1715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B97C-0148-344C-867B-69EE6163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87AE7-32A5-6F49-817F-E7A1759B71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Cho </a:t>
            </a:r>
            <a:r>
              <a:rPr lang="en-US" dirty="0" err="1">
                <a:cs typeface="Times New Roman" panose="02020603050405020304" pitchFamily="18" charset="0"/>
              </a:rPr>
              <a:t>một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nerual</a:t>
            </a:r>
            <a:r>
              <a:rPr lang="en-US" dirty="0">
                <a:cs typeface="Times New Roman" panose="02020603050405020304" pitchFamily="18" charset="0"/>
              </a:rPr>
              <a:t> units </a:t>
            </a:r>
            <a:r>
              <a:rPr lang="en-US" dirty="0" err="1">
                <a:cs typeface="Times New Roman" panose="02020603050405020304" pitchFamily="18" charset="0"/>
              </a:rPr>
              <a:t>có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các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thông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số</a:t>
            </a:r>
            <a:r>
              <a:rPr lang="en-US" dirty="0">
                <a:cs typeface="Times New Roman" panose="02020603050405020304" pitchFamily="18" charset="0"/>
              </a:rPr>
              <a:t> w </a:t>
            </a:r>
            <a:r>
              <a:rPr lang="en-US" dirty="0" err="1">
                <a:cs typeface="Times New Roman" panose="02020603050405020304" pitchFamily="18" charset="0"/>
              </a:rPr>
              <a:t>và</a:t>
            </a:r>
            <a:r>
              <a:rPr lang="en-US" dirty="0">
                <a:cs typeface="Times New Roman" panose="02020603050405020304" pitchFamily="18" charset="0"/>
              </a:rPr>
              <a:t> b </a:t>
            </a:r>
            <a:r>
              <a:rPr lang="en-US" dirty="0" err="1">
                <a:cs typeface="Times New Roman" panose="02020603050405020304" pitchFamily="18" charset="0"/>
              </a:rPr>
              <a:t>như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sau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i="1" dirty="0">
                <a:latin typeface="Courier" pitchFamily="2" charset="0"/>
              </a:rPr>
              <a:t>	w </a:t>
            </a:r>
            <a:r>
              <a:rPr lang="en-US" dirty="0">
                <a:latin typeface="Courier" pitchFamily="2" charset="0"/>
              </a:rPr>
              <a:t>= [0.2,0.3,0.9] </a:t>
            </a:r>
          </a:p>
          <a:p>
            <a:pPr marL="0" indent="0">
              <a:buNone/>
            </a:pPr>
            <a:r>
              <a:rPr lang="en-US" i="1" dirty="0">
                <a:latin typeface="Courier" pitchFamily="2" charset="0"/>
              </a:rPr>
              <a:t>	b </a:t>
            </a:r>
            <a:r>
              <a:rPr lang="en-US" dirty="0">
                <a:latin typeface="Courier" pitchFamily="2" charset="0"/>
              </a:rPr>
              <a:t>= 0.5 </a:t>
            </a:r>
          </a:p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của</a:t>
            </a:r>
            <a:r>
              <a:rPr lang="en-US" dirty="0"/>
              <a:t> unit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i="1" dirty="0">
                <a:latin typeface="Courier" pitchFamily="2" charset="0"/>
              </a:rPr>
              <a:t>	x </a:t>
            </a:r>
            <a:r>
              <a:rPr lang="en-US" dirty="0">
                <a:latin typeface="Courier" pitchFamily="2" charset="0"/>
              </a:rPr>
              <a:t>= [0.5,0.6,0.1]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92B621-203D-2E4E-B855-839F17E67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1499249"/>
            <a:ext cx="4267200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188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5739</TotalTime>
  <Words>3921</Words>
  <Application>Microsoft Macintosh PowerPoint</Application>
  <PresentationFormat>Widescreen</PresentationFormat>
  <Paragraphs>566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Cambria Math</vt:lpstr>
      <vt:lpstr>Century Schoolbook</vt:lpstr>
      <vt:lpstr>Courier</vt:lpstr>
      <vt:lpstr>Courier New</vt:lpstr>
      <vt:lpstr>Wingdings</vt:lpstr>
      <vt:lpstr>Default Design</vt:lpstr>
      <vt:lpstr>CHƯƠNG 1: CÁC KHÁI NIỆM CĂN BẢN</vt:lpstr>
      <vt:lpstr>NỘI DUNG</vt:lpstr>
      <vt:lpstr>Neural units</vt:lpstr>
      <vt:lpstr>Cấu trúc mạng neural sinh học</vt:lpstr>
      <vt:lpstr>Cấu trúc một neural </vt:lpstr>
      <vt:lpstr>Cấu trúc một neural </vt:lpstr>
      <vt:lpstr>Một số hàm kích hoạt</vt:lpstr>
      <vt:lpstr>Hàm sigmoid</vt:lpstr>
      <vt:lpstr>Ví dụ </vt:lpstr>
      <vt:lpstr>Ví dụ </vt:lpstr>
      <vt:lpstr>Bài tập </vt:lpstr>
      <vt:lpstr>Bài toán XOR </vt:lpstr>
      <vt:lpstr>Mạng perceptron</vt:lpstr>
      <vt:lpstr>Bài toán XOR </vt:lpstr>
      <vt:lpstr>Perceptron cho AND</vt:lpstr>
      <vt:lpstr>Perceptron cho OR</vt:lpstr>
      <vt:lpstr>Perceptron cho XOR</vt:lpstr>
      <vt:lpstr>Perceptron cho XOR </vt:lpstr>
      <vt:lpstr>Perceptron </vt:lpstr>
      <vt:lpstr>Giải quyết cho bài toán XOR</vt:lpstr>
      <vt:lpstr>Giải quyết cho bài toán XOR</vt:lpstr>
      <vt:lpstr>Các ký hiệu trong mạng neural</vt:lpstr>
      <vt:lpstr>Các ký hiệu (notation)</vt:lpstr>
      <vt:lpstr>HÀM MẤT MÁT</vt:lpstr>
      <vt:lpstr>Logistic regression</vt:lpstr>
      <vt:lpstr>Logistic Regression </vt:lpstr>
      <vt:lpstr>Xây dựng hàm mất mát</vt:lpstr>
      <vt:lpstr>Xây dựng hàm mất mát</vt:lpstr>
      <vt:lpstr>GRADIENT DESCENT</vt:lpstr>
      <vt:lpstr>Nhắc lại hàm mất mát và cost function</vt:lpstr>
      <vt:lpstr>Gradient descent </vt:lpstr>
      <vt:lpstr>Thuật toán gradient descent</vt:lpstr>
      <vt:lpstr>Gradient Descent</vt:lpstr>
      <vt:lpstr>ĐẠO HÀM </vt:lpstr>
      <vt:lpstr>Ví dụ</vt:lpstr>
      <vt:lpstr>Định nghĩa chính thức của Đạo hàm </vt:lpstr>
      <vt:lpstr>Ví dụ (tt)</vt:lpstr>
      <vt:lpstr>Ví dụ (tt)</vt:lpstr>
      <vt:lpstr>Nhận xét</vt:lpstr>
      <vt:lpstr>Quy tắc chuỗi (chain rules)</vt:lpstr>
      <vt:lpstr>ĐỒ THỊ TÍNH TOÁN</vt:lpstr>
      <vt:lpstr>Khái niệm</vt:lpstr>
      <vt:lpstr>Ví dụ</vt:lpstr>
      <vt:lpstr>Ví dụ</vt:lpstr>
      <vt:lpstr>Tính đạo hàm với computation graph</vt:lpstr>
      <vt:lpstr>Tính đạo hàm với computation graph</vt:lpstr>
      <vt:lpstr>Tính đạo hàm với computation graph</vt:lpstr>
      <vt:lpstr>So sánh</vt:lpstr>
      <vt:lpstr>Áp dụng đồ thị tính toán vào Logistic regression </vt:lpstr>
      <vt:lpstr>Với 1 điểm dữ liệu 2 chiều</vt:lpstr>
      <vt:lpstr>Logistic regression </vt:lpstr>
      <vt:lpstr>Computational graph </vt:lpstr>
      <vt:lpstr>Computational graph </vt:lpstr>
      <vt:lpstr>Với m điểm dữ liệu 2 chiều</vt:lpstr>
      <vt:lpstr>Logistic regression </vt:lpstr>
      <vt:lpstr>Đạo hàm </vt:lpstr>
      <vt:lpstr>Ví dụ </vt:lpstr>
      <vt:lpstr>Vector hoá</vt:lpstr>
      <vt:lpstr>Vector hoá</vt:lpstr>
      <vt:lpstr>Vector hoá</vt:lpstr>
      <vt:lpstr>TÀI LIỆU THAM KHẢO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 cc</dc:title>
  <dc:creator>Hong</dc:creator>
  <cp:lastModifiedBy>Lưu Thanh Sơn</cp:lastModifiedBy>
  <cp:revision>1075</cp:revision>
  <cp:lastPrinted>2019-06-18T07:05:10Z</cp:lastPrinted>
  <dcterms:created xsi:type="dcterms:W3CDTF">2008-06-14T04:13:27Z</dcterms:created>
  <dcterms:modified xsi:type="dcterms:W3CDTF">2021-09-06T05:33:39Z</dcterms:modified>
</cp:coreProperties>
</file>